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84" r:id="rId1"/>
  </p:sldMasterIdLst>
  <p:notesMasterIdLst>
    <p:notesMasterId r:id="rId40"/>
  </p:notesMasterIdLst>
  <p:sldIdLst>
    <p:sldId id="256" r:id="rId2"/>
    <p:sldId id="271" r:id="rId3"/>
    <p:sldId id="298" r:id="rId4"/>
    <p:sldId id="332" r:id="rId5"/>
    <p:sldId id="333" r:id="rId6"/>
    <p:sldId id="335" r:id="rId7"/>
    <p:sldId id="330" r:id="rId8"/>
    <p:sldId id="334" r:id="rId9"/>
    <p:sldId id="337" r:id="rId10"/>
    <p:sldId id="338" r:id="rId11"/>
    <p:sldId id="339" r:id="rId12"/>
    <p:sldId id="340" r:id="rId13"/>
    <p:sldId id="342" r:id="rId14"/>
    <p:sldId id="341" r:id="rId15"/>
    <p:sldId id="343" r:id="rId16"/>
    <p:sldId id="344" r:id="rId17"/>
    <p:sldId id="345" r:id="rId18"/>
    <p:sldId id="347" r:id="rId19"/>
    <p:sldId id="348" r:id="rId20"/>
    <p:sldId id="349" r:id="rId21"/>
    <p:sldId id="350" r:id="rId22"/>
    <p:sldId id="351" r:id="rId23"/>
    <p:sldId id="352" r:id="rId24"/>
    <p:sldId id="353" r:id="rId25"/>
    <p:sldId id="363" r:id="rId26"/>
    <p:sldId id="354" r:id="rId27"/>
    <p:sldId id="355" r:id="rId28"/>
    <p:sldId id="356" r:id="rId29"/>
    <p:sldId id="357" r:id="rId30"/>
    <p:sldId id="358" r:id="rId31"/>
    <p:sldId id="366" r:id="rId32"/>
    <p:sldId id="367" r:id="rId33"/>
    <p:sldId id="368" r:id="rId34"/>
    <p:sldId id="369" r:id="rId35"/>
    <p:sldId id="370" r:id="rId36"/>
    <p:sldId id="371" r:id="rId37"/>
    <p:sldId id="372" r:id="rId38"/>
    <p:sldId id="336"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859B"/>
    <a:srgbClr val="458AB2"/>
    <a:srgbClr val="C21E13"/>
    <a:srgbClr val="1D9A78"/>
    <a:srgbClr val="BC770B"/>
    <a:srgbClr val="A5BB27"/>
    <a:srgbClr val="7DA0B5"/>
    <a:srgbClr val="F7C534"/>
    <a:srgbClr val="FADB9B"/>
    <a:srgbClr val="FDF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a14:m>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2" autoAdjust="0"/>
    <p:restoredTop sz="97541" autoAdjust="0"/>
  </p:normalViewPr>
  <p:slideViewPr>
    <p:cSldViewPr snapToGrid="0">
      <p:cViewPr varScale="1">
        <p:scale>
          <a:sx n="80" d="100"/>
          <a:sy n="80" d="100"/>
        </p:scale>
        <p:origin x="-96" y="-750"/>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3AAAEC-8584-48E9-AD70-94BCEE7D4867}" type="datetimeFigureOut">
              <a:rPr lang="zh-CN" altLang="en-US" smtClean="0"/>
              <a:t>2018/7/24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728366-33E1-42D5-B138-60F92DE8A475}" type="slidenum">
              <a:rPr lang="zh-CN" altLang="en-US" smtClean="0"/>
              <a:t>‹#›</a:t>
            </a:fld>
            <a:endParaRPr lang="zh-CN" altLang="en-US"/>
          </a:p>
        </p:txBody>
      </p:sp>
    </p:spTree>
    <p:extLst>
      <p:ext uri="{BB962C8B-B14F-4D97-AF65-F5344CB8AC3E}">
        <p14:creationId xmlns:p14="http://schemas.microsoft.com/office/powerpoint/2010/main" val="1705366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8366-33E1-42D5-B138-60F92DE8A475}" type="slidenum">
              <a:rPr lang="zh-CN" altLang="en-US" smtClean="0"/>
              <a:t>0</a:t>
            </a:fld>
            <a:endParaRPr lang="zh-CN" altLang="en-US"/>
          </a:p>
        </p:txBody>
      </p:sp>
    </p:spTree>
    <p:extLst>
      <p:ext uri="{BB962C8B-B14F-4D97-AF65-F5344CB8AC3E}">
        <p14:creationId xmlns:p14="http://schemas.microsoft.com/office/powerpoint/2010/main" val="1075959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感知和规避技术是我们需要研究的但是没有基础的技术，绿色的是我们有基础的技术。智能飞行控制技术是我们可以和边缘计算架构结合的技术。</a:t>
            </a:r>
          </a:p>
        </p:txBody>
      </p:sp>
      <p:sp>
        <p:nvSpPr>
          <p:cNvPr id="4" name="灯片编号占位符 3"/>
          <p:cNvSpPr>
            <a:spLocks noGrp="1"/>
          </p:cNvSpPr>
          <p:nvPr>
            <p:ph type="sldNum" sz="quarter" idx="10"/>
          </p:nvPr>
        </p:nvSpPr>
        <p:spPr/>
        <p:txBody>
          <a:bodyPr/>
          <a:lstStyle/>
          <a:p>
            <a:fld id="{9E728366-33E1-42D5-B138-60F92DE8A475}" type="slidenum">
              <a:rPr lang="zh-CN" altLang="en-US" smtClean="0"/>
              <a:t>12</a:t>
            </a:fld>
            <a:endParaRPr lang="zh-CN" altLang="en-US"/>
          </a:p>
        </p:txBody>
      </p:sp>
    </p:spTree>
    <p:extLst>
      <p:ext uri="{BB962C8B-B14F-4D97-AF65-F5344CB8AC3E}">
        <p14:creationId xmlns:p14="http://schemas.microsoft.com/office/powerpoint/2010/main" val="1918690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智能持续提升可以应用在线离线结合的技术，实现螺旋迭代提升。</a:t>
            </a:r>
          </a:p>
        </p:txBody>
      </p:sp>
      <p:sp>
        <p:nvSpPr>
          <p:cNvPr id="4" name="灯片编号占位符 3"/>
          <p:cNvSpPr>
            <a:spLocks noGrp="1"/>
          </p:cNvSpPr>
          <p:nvPr>
            <p:ph type="sldNum" sz="quarter" idx="10"/>
          </p:nvPr>
        </p:nvSpPr>
        <p:spPr/>
        <p:txBody>
          <a:bodyPr/>
          <a:lstStyle/>
          <a:p>
            <a:fld id="{9E728366-33E1-42D5-B138-60F92DE8A475}" type="slidenum">
              <a:rPr lang="zh-CN" altLang="en-US" smtClean="0"/>
              <a:t>13</a:t>
            </a:fld>
            <a:endParaRPr lang="zh-CN" altLang="en-US"/>
          </a:p>
        </p:txBody>
      </p:sp>
    </p:spTree>
    <p:extLst>
      <p:ext uri="{BB962C8B-B14F-4D97-AF65-F5344CB8AC3E}">
        <p14:creationId xmlns:p14="http://schemas.microsoft.com/office/powerpoint/2010/main" val="4008037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第一代飞行控制支持平稳起飞</a:t>
            </a:r>
            <a:endParaRPr lang="en-US" altLang="zh-CN" dirty="0"/>
          </a:p>
          <a:p>
            <a:r>
              <a:rPr lang="zh-CN" altLang="en-US" dirty="0"/>
              <a:t>第二代支持半自主和全自主飞行</a:t>
            </a:r>
            <a:endParaRPr lang="en-US" altLang="zh-CN" dirty="0"/>
          </a:p>
          <a:p>
            <a:r>
              <a:rPr lang="zh-CN" altLang="en-US" dirty="0"/>
              <a:t>第三代才具有人工智能</a:t>
            </a:r>
            <a:endParaRPr lang="en-US" altLang="zh-CN" dirty="0"/>
          </a:p>
          <a:p>
            <a:r>
              <a:rPr lang="zh-CN" altLang="en-US" dirty="0"/>
              <a:t>还有微型飞控</a:t>
            </a:r>
            <a:r>
              <a:rPr lang="en-US" altLang="zh-CN" dirty="0" err="1"/>
              <a:t>Crazyfile</a:t>
            </a:r>
            <a:r>
              <a:rPr lang="en-US" altLang="zh-CN" dirty="0"/>
              <a:t> </a:t>
            </a:r>
            <a:r>
              <a:rPr lang="zh-CN" altLang="en-US" dirty="0"/>
              <a:t>也属于一代飞控。</a:t>
            </a:r>
            <a:endParaRPr lang="en-US" altLang="zh-CN"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14</a:t>
            </a:fld>
            <a:endParaRPr lang="zh-CN" altLang="en-US"/>
          </a:p>
        </p:txBody>
      </p:sp>
    </p:spTree>
    <p:extLst>
      <p:ext uri="{BB962C8B-B14F-4D97-AF65-F5344CB8AC3E}">
        <p14:creationId xmlns:p14="http://schemas.microsoft.com/office/powerpoint/2010/main" val="3382256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大疆希望做的一个手机控制无人机系列，东大和大疆合作。现在只做到第一代飞行控制，后续会做全自主控制和智能。</a:t>
            </a:r>
            <a:endParaRPr lang="en-US" altLang="zh-CN" dirty="0"/>
          </a:p>
          <a:p>
            <a:r>
              <a:rPr lang="zh-CN" altLang="en-US" dirty="0"/>
              <a:t>手机控制多旋翼飞行器改变了原来飞行控制架构，但是主流还是做控制。</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15</a:t>
            </a:fld>
            <a:endParaRPr lang="zh-CN" altLang="en-US"/>
          </a:p>
        </p:txBody>
      </p:sp>
    </p:spTree>
    <p:extLst>
      <p:ext uri="{BB962C8B-B14F-4D97-AF65-F5344CB8AC3E}">
        <p14:creationId xmlns:p14="http://schemas.microsoft.com/office/powerpoint/2010/main" val="4016145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16</a:t>
            </a:fld>
            <a:endParaRPr lang="zh-CN" altLang="en-US"/>
          </a:p>
        </p:txBody>
      </p:sp>
    </p:spTree>
    <p:extLst>
      <p:ext uri="{BB962C8B-B14F-4D97-AF65-F5344CB8AC3E}">
        <p14:creationId xmlns:p14="http://schemas.microsoft.com/office/powerpoint/2010/main" val="3246223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17</a:t>
            </a:fld>
            <a:endParaRPr lang="zh-CN" altLang="en-US"/>
          </a:p>
        </p:txBody>
      </p:sp>
    </p:spTree>
    <p:extLst>
      <p:ext uri="{BB962C8B-B14F-4D97-AF65-F5344CB8AC3E}">
        <p14:creationId xmlns:p14="http://schemas.microsoft.com/office/powerpoint/2010/main" val="4003522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18</a:t>
            </a:fld>
            <a:endParaRPr lang="zh-CN" altLang="en-US"/>
          </a:p>
        </p:txBody>
      </p:sp>
    </p:spTree>
    <p:extLst>
      <p:ext uri="{BB962C8B-B14F-4D97-AF65-F5344CB8AC3E}">
        <p14:creationId xmlns:p14="http://schemas.microsoft.com/office/powerpoint/2010/main" val="2256196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19</a:t>
            </a:fld>
            <a:endParaRPr lang="zh-CN" altLang="en-US"/>
          </a:p>
        </p:txBody>
      </p:sp>
    </p:spTree>
    <p:extLst>
      <p:ext uri="{BB962C8B-B14F-4D97-AF65-F5344CB8AC3E}">
        <p14:creationId xmlns:p14="http://schemas.microsoft.com/office/powerpoint/2010/main" val="2213615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20</a:t>
            </a:fld>
            <a:endParaRPr lang="zh-CN" altLang="en-US"/>
          </a:p>
        </p:txBody>
      </p:sp>
    </p:spTree>
    <p:extLst>
      <p:ext uri="{BB962C8B-B14F-4D97-AF65-F5344CB8AC3E}">
        <p14:creationId xmlns:p14="http://schemas.microsoft.com/office/powerpoint/2010/main" val="1374066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21</a:t>
            </a:fld>
            <a:endParaRPr lang="zh-CN" altLang="en-US"/>
          </a:p>
        </p:txBody>
      </p:sp>
    </p:spTree>
    <p:extLst>
      <p:ext uri="{BB962C8B-B14F-4D97-AF65-F5344CB8AC3E}">
        <p14:creationId xmlns:p14="http://schemas.microsoft.com/office/powerpoint/2010/main" val="206092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8366-33E1-42D5-B138-60F92DE8A475}" type="slidenum">
              <a:rPr lang="zh-CN" altLang="en-US" smtClean="0"/>
              <a:t>1</a:t>
            </a:fld>
            <a:endParaRPr lang="zh-CN" altLang="en-US"/>
          </a:p>
        </p:txBody>
      </p:sp>
    </p:spTree>
    <p:extLst>
      <p:ext uri="{BB962C8B-B14F-4D97-AF65-F5344CB8AC3E}">
        <p14:creationId xmlns:p14="http://schemas.microsoft.com/office/powerpoint/2010/main" val="1121606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22</a:t>
            </a:fld>
            <a:endParaRPr lang="zh-CN" altLang="en-US"/>
          </a:p>
        </p:txBody>
      </p:sp>
    </p:spTree>
    <p:extLst>
      <p:ext uri="{BB962C8B-B14F-4D97-AF65-F5344CB8AC3E}">
        <p14:creationId xmlns:p14="http://schemas.microsoft.com/office/powerpoint/2010/main" val="976532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23</a:t>
            </a:fld>
            <a:endParaRPr lang="zh-CN" altLang="en-US"/>
          </a:p>
        </p:txBody>
      </p:sp>
    </p:spTree>
    <p:extLst>
      <p:ext uri="{BB962C8B-B14F-4D97-AF65-F5344CB8AC3E}">
        <p14:creationId xmlns:p14="http://schemas.microsoft.com/office/powerpoint/2010/main" val="576004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24</a:t>
            </a:fld>
            <a:endParaRPr lang="zh-CN" altLang="en-US"/>
          </a:p>
        </p:txBody>
      </p:sp>
    </p:spTree>
    <p:extLst>
      <p:ext uri="{BB962C8B-B14F-4D97-AF65-F5344CB8AC3E}">
        <p14:creationId xmlns:p14="http://schemas.microsoft.com/office/powerpoint/2010/main" val="1952142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25</a:t>
            </a:fld>
            <a:endParaRPr lang="zh-CN" altLang="en-US"/>
          </a:p>
        </p:txBody>
      </p:sp>
    </p:spTree>
    <p:extLst>
      <p:ext uri="{BB962C8B-B14F-4D97-AF65-F5344CB8AC3E}">
        <p14:creationId xmlns:p14="http://schemas.microsoft.com/office/powerpoint/2010/main" val="3306407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26</a:t>
            </a:fld>
            <a:endParaRPr lang="zh-CN" altLang="en-US"/>
          </a:p>
        </p:txBody>
      </p:sp>
    </p:spTree>
    <p:extLst>
      <p:ext uri="{BB962C8B-B14F-4D97-AF65-F5344CB8AC3E}">
        <p14:creationId xmlns:p14="http://schemas.microsoft.com/office/powerpoint/2010/main" val="426150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27</a:t>
            </a:fld>
            <a:endParaRPr lang="zh-CN" altLang="en-US"/>
          </a:p>
        </p:txBody>
      </p:sp>
    </p:spTree>
    <p:extLst>
      <p:ext uri="{BB962C8B-B14F-4D97-AF65-F5344CB8AC3E}">
        <p14:creationId xmlns:p14="http://schemas.microsoft.com/office/powerpoint/2010/main" val="3562561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28</a:t>
            </a:fld>
            <a:endParaRPr lang="zh-CN" altLang="en-US"/>
          </a:p>
        </p:txBody>
      </p:sp>
    </p:spTree>
    <p:extLst>
      <p:ext uri="{BB962C8B-B14F-4D97-AF65-F5344CB8AC3E}">
        <p14:creationId xmlns:p14="http://schemas.microsoft.com/office/powerpoint/2010/main" val="3466968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29</a:t>
            </a:fld>
            <a:endParaRPr lang="zh-CN" altLang="en-US"/>
          </a:p>
        </p:txBody>
      </p:sp>
    </p:spTree>
    <p:extLst>
      <p:ext uri="{BB962C8B-B14F-4D97-AF65-F5344CB8AC3E}">
        <p14:creationId xmlns:p14="http://schemas.microsoft.com/office/powerpoint/2010/main" val="628831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30</a:t>
            </a:fld>
            <a:endParaRPr lang="zh-CN" altLang="en-US"/>
          </a:p>
        </p:txBody>
      </p:sp>
    </p:spTree>
    <p:extLst>
      <p:ext uri="{BB962C8B-B14F-4D97-AF65-F5344CB8AC3E}">
        <p14:creationId xmlns:p14="http://schemas.microsoft.com/office/powerpoint/2010/main" val="749867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31</a:t>
            </a:fld>
            <a:endParaRPr lang="zh-CN" altLang="en-US"/>
          </a:p>
        </p:txBody>
      </p:sp>
    </p:spTree>
    <p:extLst>
      <p:ext uri="{BB962C8B-B14F-4D97-AF65-F5344CB8AC3E}">
        <p14:creationId xmlns:p14="http://schemas.microsoft.com/office/powerpoint/2010/main" val="396127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现在提到无人机主要指的就是多旋翼飞行器。</a:t>
            </a:r>
          </a:p>
        </p:txBody>
      </p:sp>
      <p:sp>
        <p:nvSpPr>
          <p:cNvPr id="4" name="灯片编号占位符 3"/>
          <p:cNvSpPr>
            <a:spLocks noGrp="1"/>
          </p:cNvSpPr>
          <p:nvPr>
            <p:ph type="sldNum" sz="quarter" idx="10"/>
          </p:nvPr>
        </p:nvSpPr>
        <p:spPr/>
        <p:txBody>
          <a:bodyPr/>
          <a:lstStyle/>
          <a:p>
            <a:fld id="{9E728366-33E1-42D5-B138-60F92DE8A475}" type="slidenum">
              <a:rPr lang="zh-CN" altLang="en-US" smtClean="0"/>
              <a:t>2</a:t>
            </a:fld>
            <a:endParaRPr lang="zh-CN" altLang="en-US"/>
          </a:p>
        </p:txBody>
      </p:sp>
    </p:spTree>
    <p:extLst>
      <p:ext uri="{BB962C8B-B14F-4D97-AF65-F5344CB8AC3E}">
        <p14:creationId xmlns:p14="http://schemas.microsoft.com/office/powerpoint/2010/main" val="676345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32</a:t>
            </a:fld>
            <a:endParaRPr lang="zh-CN" altLang="en-US"/>
          </a:p>
        </p:txBody>
      </p:sp>
    </p:spTree>
    <p:extLst>
      <p:ext uri="{BB962C8B-B14F-4D97-AF65-F5344CB8AC3E}">
        <p14:creationId xmlns:p14="http://schemas.microsoft.com/office/powerpoint/2010/main" val="3961275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33</a:t>
            </a:fld>
            <a:endParaRPr lang="zh-CN" altLang="en-US"/>
          </a:p>
        </p:txBody>
      </p:sp>
    </p:spTree>
    <p:extLst>
      <p:ext uri="{BB962C8B-B14F-4D97-AF65-F5344CB8AC3E}">
        <p14:creationId xmlns:p14="http://schemas.microsoft.com/office/powerpoint/2010/main" val="3885030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34</a:t>
            </a:fld>
            <a:endParaRPr lang="zh-CN" altLang="en-US"/>
          </a:p>
        </p:txBody>
      </p:sp>
    </p:spTree>
    <p:extLst>
      <p:ext uri="{BB962C8B-B14F-4D97-AF65-F5344CB8AC3E}">
        <p14:creationId xmlns:p14="http://schemas.microsoft.com/office/powerpoint/2010/main" val="463680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35</a:t>
            </a:fld>
            <a:endParaRPr lang="zh-CN" altLang="en-US"/>
          </a:p>
        </p:txBody>
      </p:sp>
    </p:spTree>
    <p:extLst>
      <p:ext uri="{BB962C8B-B14F-4D97-AF65-F5344CB8AC3E}">
        <p14:creationId xmlns:p14="http://schemas.microsoft.com/office/powerpoint/2010/main" val="2754055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36</a:t>
            </a:fld>
            <a:endParaRPr lang="zh-CN" altLang="en-US"/>
          </a:p>
        </p:txBody>
      </p:sp>
    </p:spTree>
    <p:extLst>
      <p:ext uri="{BB962C8B-B14F-4D97-AF65-F5344CB8AC3E}">
        <p14:creationId xmlns:p14="http://schemas.microsoft.com/office/powerpoint/2010/main" val="3961275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8366-33E1-42D5-B138-60F92DE8A475}" type="slidenum">
              <a:rPr lang="zh-CN" altLang="en-US" smtClean="0"/>
              <a:t>3</a:t>
            </a:fld>
            <a:endParaRPr lang="zh-CN" altLang="en-US"/>
          </a:p>
        </p:txBody>
      </p:sp>
    </p:spTree>
    <p:extLst>
      <p:ext uri="{BB962C8B-B14F-4D97-AF65-F5344CB8AC3E}">
        <p14:creationId xmlns:p14="http://schemas.microsoft.com/office/powerpoint/2010/main" val="2452731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4</a:t>
            </a:fld>
            <a:endParaRPr lang="zh-CN" altLang="en-US"/>
          </a:p>
        </p:txBody>
      </p:sp>
    </p:spTree>
    <p:extLst>
      <p:ext uri="{BB962C8B-B14F-4D97-AF65-F5344CB8AC3E}">
        <p14:creationId xmlns:p14="http://schemas.microsoft.com/office/powerpoint/2010/main" val="1252129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5</a:t>
            </a:fld>
            <a:endParaRPr lang="zh-CN" altLang="en-US"/>
          </a:p>
        </p:txBody>
      </p:sp>
    </p:spTree>
    <p:extLst>
      <p:ext uri="{BB962C8B-B14F-4D97-AF65-F5344CB8AC3E}">
        <p14:creationId xmlns:p14="http://schemas.microsoft.com/office/powerpoint/2010/main" val="3042965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728366-33E1-42D5-B138-60F92DE8A475}" type="slidenum">
              <a:rPr lang="zh-CN" altLang="en-US" smtClean="0"/>
              <a:t>6</a:t>
            </a:fld>
            <a:endParaRPr lang="zh-CN" altLang="en-US"/>
          </a:p>
        </p:txBody>
      </p:sp>
    </p:spTree>
    <p:extLst>
      <p:ext uri="{BB962C8B-B14F-4D97-AF65-F5344CB8AC3E}">
        <p14:creationId xmlns:p14="http://schemas.microsoft.com/office/powerpoint/2010/main" val="1408122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智能控制无人机系统的核心目标基本和边缘计算体系一致。</a:t>
            </a:r>
          </a:p>
        </p:txBody>
      </p:sp>
      <p:sp>
        <p:nvSpPr>
          <p:cNvPr id="4" name="灯片编号占位符 3"/>
          <p:cNvSpPr>
            <a:spLocks noGrp="1"/>
          </p:cNvSpPr>
          <p:nvPr>
            <p:ph type="sldNum" sz="quarter" idx="10"/>
          </p:nvPr>
        </p:nvSpPr>
        <p:spPr/>
        <p:txBody>
          <a:bodyPr/>
          <a:lstStyle/>
          <a:p>
            <a:fld id="{9E728366-33E1-42D5-B138-60F92DE8A475}" type="slidenum">
              <a:rPr lang="zh-CN" altLang="en-US" smtClean="0"/>
              <a:t>10</a:t>
            </a:fld>
            <a:endParaRPr lang="zh-CN" altLang="en-US"/>
          </a:p>
        </p:txBody>
      </p:sp>
    </p:spTree>
    <p:extLst>
      <p:ext uri="{BB962C8B-B14F-4D97-AF65-F5344CB8AC3E}">
        <p14:creationId xmlns:p14="http://schemas.microsoft.com/office/powerpoint/2010/main" val="3526985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图八</a:t>
            </a:r>
            <a:r>
              <a:rPr lang="en-US" altLang="zh-CN" dirty="0"/>
              <a:t>A</a:t>
            </a:r>
            <a:r>
              <a:rPr lang="zh-CN" altLang="en-US" dirty="0"/>
              <a:t>给出了一种硬件动态配置的分布式结构</a:t>
            </a:r>
            <a:endParaRPr lang="en-US" altLang="zh-CN" dirty="0"/>
          </a:p>
          <a:p>
            <a:r>
              <a:rPr lang="zh-CN" altLang="en-US" dirty="0"/>
              <a:t>图八</a:t>
            </a:r>
            <a:r>
              <a:rPr lang="en-US" altLang="zh-CN" dirty="0"/>
              <a:t>B</a:t>
            </a:r>
            <a:r>
              <a:rPr lang="zh-CN" altLang="en-US" dirty="0"/>
              <a:t>给出了一种控制本身分布式的结构</a:t>
            </a:r>
            <a:endParaRPr lang="en-US" altLang="zh-CN" dirty="0"/>
          </a:p>
          <a:p>
            <a:r>
              <a:rPr lang="zh-CN" altLang="en-US" dirty="0"/>
              <a:t>通过</a:t>
            </a:r>
            <a:r>
              <a:rPr lang="en-US" altLang="zh-CN" dirty="0"/>
              <a:t>AB</a:t>
            </a:r>
            <a:r>
              <a:rPr lang="zh-CN" altLang="en-US" dirty="0"/>
              <a:t>所示的结构可以实现分布式控制</a:t>
            </a:r>
          </a:p>
        </p:txBody>
      </p:sp>
      <p:sp>
        <p:nvSpPr>
          <p:cNvPr id="4" name="灯片编号占位符 3"/>
          <p:cNvSpPr>
            <a:spLocks noGrp="1"/>
          </p:cNvSpPr>
          <p:nvPr>
            <p:ph type="sldNum" sz="quarter" idx="10"/>
          </p:nvPr>
        </p:nvSpPr>
        <p:spPr/>
        <p:txBody>
          <a:bodyPr/>
          <a:lstStyle/>
          <a:p>
            <a:fld id="{9E728366-33E1-42D5-B138-60F92DE8A475}" type="slidenum">
              <a:rPr lang="zh-CN" altLang="en-US" smtClean="0"/>
              <a:t>11</a:t>
            </a:fld>
            <a:endParaRPr lang="zh-CN" altLang="en-US"/>
          </a:p>
        </p:txBody>
      </p:sp>
    </p:spTree>
    <p:extLst>
      <p:ext uri="{BB962C8B-B14F-4D97-AF65-F5344CB8AC3E}">
        <p14:creationId xmlns:p14="http://schemas.microsoft.com/office/powerpoint/2010/main" val="3337437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3017F142-78A3-49C6-8140-979312A21E8F}" type="slidenum">
              <a:rPr lang="zh-CN" altLang="en-US" smtClean="0"/>
              <a:t>‹#›</a:t>
            </a:fld>
            <a:endParaRPr lang="zh-CN" altLang="en-US"/>
          </a:p>
        </p:txBody>
      </p:sp>
    </p:spTree>
    <p:extLst>
      <p:ext uri="{BB962C8B-B14F-4D97-AF65-F5344CB8AC3E}">
        <p14:creationId xmlns:p14="http://schemas.microsoft.com/office/powerpoint/2010/main" val="421684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017F142-78A3-49C6-8140-979312A21E8F}" type="slidenum">
              <a:rPr lang="zh-CN" altLang="en-US" smtClean="0"/>
              <a:t>‹#›</a:t>
            </a:fld>
            <a:endParaRPr lang="zh-CN" altLang="en-US"/>
          </a:p>
        </p:txBody>
      </p:sp>
    </p:spTree>
    <p:extLst>
      <p:ext uri="{BB962C8B-B14F-4D97-AF65-F5344CB8AC3E}">
        <p14:creationId xmlns:p14="http://schemas.microsoft.com/office/powerpoint/2010/main" val="2106439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017F142-78A3-49C6-8140-979312A21E8F}" type="slidenum">
              <a:rPr lang="zh-CN" altLang="en-US" smtClean="0"/>
              <a:t>‹#›</a:t>
            </a:fld>
            <a:endParaRPr lang="zh-CN" altLang="en-US"/>
          </a:p>
        </p:txBody>
      </p:sp>
    </p:spTree>
    <p:extLst>
      <p:ext uri="{BB962C8B-B14F-4D97-AF65-F5344CB8AC3E}">
        <p14:creationId xmlns:p14="http://schemas.microsoft.com/office/powerpoint/2010/main" val="2787939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825625"/>
            <a:ext cx="78867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a:xfrm>
            <a:off x="5645150" y="6369051"/>
            <a:ext cx="3086100" cy="365125"/>
          </a:xfrm>
        </p:spPr>
        <p:txBody>
          <a:bodyPr/>
          <a:lstStyle/>
          <a:p>
            <a:endParaRPr lang="zh-CN" altLang="en-US" dirty="0"/>
          </a:p>
        </p:txBody>
      </p:sp>
      <p:sp>
        <p:nvSpPr>
          <p:cNvPr id="6" name="Slide Number Placeholder 5"/>
          <p:cNvSpPr>
            <a:spLocks noGrp="1"/>
          </p:cNvSpPr>
          <p:nvPr>
            <p:ph type="sldNum" sz="quarter" idx="12"/>
          </p:nvPr>
        </p:nvSpPr>
        <p:spPr>
          <a:xfrm>
            <a:off x="3543300" y="6318251"/>
            <a:ext cx="2057400" cy="365125"/>
          </a:xfrm>
        </p:spPr>
        <p:txBody>
          <a:bodyPr/>
          <a:lstStyle/>
          <a:p>
            <a:fld id="{3017F142-78A3-49C6-8140-979312A21E8F}" type="slidenum">
              <a:rPr lang="zh-CN" altLang="en-US" smtClean="0"/>
              <a:t>‹#›</a:t>
            </a:fld>
            <a:endParaRPr lang="zh-CN" altLang="en-US"/>
          </a:p>
        </p:txBody>
      </p:sp>
    </p:spTree>
    <p:extLst>
      <p:ext uri="{BB962C8B-B14F-4D97-AF65-F5344CB8AC3E}">
        <p14:creationId xmlns:p14="http://schemas.microsoft.com/office/powerpoint/2010/main" val="4111731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017F142-78A3-49C6-8140-979312A21E8F}" type="slidenum">
              <a:rPr lang="zh-CN" altLang="en-US" smtClean="0"/>
              <a:t>‹#›</a:t>
            </a:fld>
            <a:endParaRPr lang="zh-CN" altLang="en-US"/>
          </a:p>
        </p:txBody>
      </p:sp>
    </p:spTree>
    <p:extLst>
      <p:ext uri="{BB962C8B-B14F-4D97-AF65-F5344CB8AC3E}">
        <p14:creationId xmlns:p14="http://schemas.microsoft.com/office/powerpoint/2010/main" val="302837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017F142-78A3-49C6-8140-979312A21E8F}" type="slidenum">
              <a:rPr lang="zh-CN" altLang="en-US" smtClean="0"/>
              <a:t>‹#›</a:t>
            </a:fld>
            <a:endParaRPr lang="zh-CN" altLang="en-US"/>
          </a:p>
        </p:txBody>
      </p:sp>
    </p:spTree>
    <p:extLst>
      <p:ext uri="{BB962C8B-B14F-4D97-AF65-F5344CB8AC3E}">
        <p14:creationId xmlns:p14="http://schemas.microsoft.com/office/powerpoint/2010/main" val="3173202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017F142-78A3-49C6-8140-979312A21E8F}" type="slidenum">
              <a:rPr lang="zh-CN" altLang="en-US" smtClean="0"/>
              <a:t>‹#›</a:t>
            </a:fld>
            <a:endParaRPr lang="zh-CN" altLang="en-US"/>
          </a:p>
        </p:txBody>
      </p:sp>
    </p:spTree>
    <p:extLst>
      <p:ext uri="{BB962C8B-B14F-4D97-AF65-F5344CB8AC3E}">
        <p14:creationId xmlns:p14="http://schemas.microsoft.com/office/powerpoint/2010/main" val="2933826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017F142-78A3-49C6-8140-979312A21E8F}" type="slidenum">
              <a:rPr lang="zh-CN" altLang="en-US" smtClean="0"/>
              <a:t>‹#›</a:t>
            </a:fld>
            <a:endParaRPr lang="zh-CN" altLang="en-US"/>
          </a:p>
        </p:txBody>
      </p:sp>
    </p:spTree>
    <p:extLst>
      <p:ext uri="{BB962C8B-B14F-4D97-AF65-F5344CB8AC3E}">
        <p14:creationId xmlns:p14="http://schemas.microsoft.com/office/powerpoint/2010/main" val="1953802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altLang="zh-CN" dirty="0" smtClean="0"/>
              <a:t>-</a:t>
            </a:r>
            <a:fld id="{3017F142-78A3-49C6-8140-979312A21E8F}" type="slidenum">
              <a:rPr lang="zh-CN" altLang="en-US" smtClean="0"/>
              <a:t>‹#›</a:t>
            </a:fld>
            <a:r>
              <a:rPr lang="en-US" altLang="zh-CN" dirty="0" smtClean="0"/>
              <a:t>-</a:t>
            </a:r>
            <a:endParaRPr lang="zh-CN" altLang="en-US" dirty="0"/>
          </a:p>
        </p:txBody>
      </p:sp>
    </p:spTree>
    <p:extLst>
      <p:ext uri="{BB962C8B-B14F-4D97-AF65-F5344CB8AC3E}">
        <p14:creationId xmlns:p14="http://schemas.microsoft.com/office/powerpoint/2010/main" val="69738134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017F142-78A3-49C6-8140-979312A21E8F}" type="slidenum">
              <a:rPr lang="zh-CN" altLang="en-US" smtClean="0"/>
              <a:t>‹#›</a:t>
            </a:fld>
            <a:endParaRPr lang="zh-CN" altLang="en-US"/>
          </a:p>
        </p:txBody>
      </p:sp>
    </p:spTree>
    <p:extLst>
      <p:ext uri="{BB962C8B-B14F-4D97-AF65-F5344CB8AC3E}">
        <p14:creationId xmlns:p14="http://schemas.microsoft.com/office/powerpoint/2010/main" val="3681153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017F142-78A3-49C6-8140-979312A21E8F}" type="slidenum">
              <a:rPr lang="zh-CN" altLang="en-US" smtClean="0"/>
              <a:t>‹#›</a:t>
            </a:fld>
            <a:endParaRPr lang="zh-CN" altLang="en-US"/>
          </a:p>
        </p:txBody>
      </p:sp>
    </p:spTree>
    <p:extLst>
      <p:ext uri="{BB962C8B-B14F-4D97-AF65-F5344CB8AC3E}">
        <p14:creationId xmlns:p14="http://schemas.microsoft.com/office/powerpoint/2010/main" val="3342748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5423015"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3543300" y="6356352"/>
            <a:ext cx="2057400" cy="365125"/>
          </a:xfrm>
          <a:prstGeom prst="rect">
            <a:avLst/>
          </a:prstGeom>
        </p:spPr>
        <p:txBody>
          <a:bodyPr vert="horz" lIns="91440" tIns="45720" rIns="91440" bIns="45720" rtlCol="0" anchor="ctr"/>
          <a:lstStyle>
            <a:lvl1pPr algn="ctr">
              <a:defRPr sz="1800">
                <a:solidFill>
                  <a:schemeClr val="tx1"/>
                </a:solidFill>
                <a:latin typeface="微软雅黑" pitchFamily="34" charset="-122"/>
                <a:ea typeface="微软雅黑" pitchFamily="34" charset="-122"/>
              </a:defRPr>
            </a:lvl1pPr>
          </a:lstStyle>
          <a:p>
            <a:r>
              <a:rPr lang="en-US" altLang="zh-CN" dirty="0" smtClean="0"/>
              <a:t>-</a:t>
            </a:r>
            <a:fld id="{3017F142-78A3-49C6-8140-979312A21E8F}" type="slidenum">
              <a:rPr lang="zh-CN" altLang="en-US" smtClean="0"/>
              <a:pPr/>
              <a:t>‹#›</a:t>
            </a:fld>
            <a:r>
              <a:rPr lang="en-US" altLang="zh-CN" dirty="0" smtClean="0"/>
              <a:t>-</a:t>
            </a:r>
            <a:endParaRPr lang="zh-CN" altLang="en-US" dirty="0"/>
          </a:p>
        </p:txBody>
      </p:sp>
    </p:spTree>
    <p:extLst>
      <p:ext uri="{BB962C8B-B14F-4D97-AF65-F5344CB8AC3E}">
        <p14:creationId xmlns:p14="http://schemas.microsoft.com/office/powerpoint/2010/main" val="17390044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 xmlns:a16="http://schemas.microsoft.com/office/drawing/2014/main" id="{9C12A183-C2DF-4FC8-A28B-DA2C2E9EBCC1}"/>
              </a:ext>
            </a:extLst>
          </p:cNvPr>
          <p:cNvSpPr txBox="1"/>
          <p:nvPr/>
        </p:nvSpPr>
        <p:spPr>
          <a:xfrm>
            <a:off x="18741" y="2799195"/>
            <a:ext cx="91440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智能无人机调研综述</a:t>
            </a:r>
          </a:p>
        </p:txBody>
      </p:sp>
      <p:sp>
        <p:nvSpPr>
          <p:cNvPr id="2" name="文本框 1">
            <a:extLst>
              <a:ext uri="{FF2B5EF4-FFF2-40B4-BE49-F238E27FC236}">
                <a16:creationId xmlns="" xmlns:a16="http://schemas.microsoft.com/office/drawing/2014/main" id="{4379115A-FC1B-473B-98BA-5E859135B58D}"/>
              </a:ext>
            </a:extLst>
          </p:cNvPr>
          <p:cNvSpPr txBox="1"/>
          <p:nvPr/>
        </p:nvSpPr>
        <p:spPr>
          <a:xfrm>
            <a:off x="2922578" y="3929902"/>
            <a:ext cx="3336325" cy="707886"/>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赵启东、赵海童</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smtClean="0">
                <a:latin typeface="微软雅黑" panose="020B0503020204020204" pitchFamily="34" charset="-122"/>
                <a:ea typeface="微软雅黑" panose="020B0503020204020204" pitchFamily="34" charset="-122"/>
              </a:rPr>
              <a:t>2018.07.17</a:t>
            </a:r>
            <a:endParaRPr lang="zh-CN" altLang="en-US" sz="20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3662606" y="4919239"/>
            <a:ext cx="1856267" cy="1140185"/>
            <a:chOff x="3641484" y="4800167"/>
            <a:chExt cx="1856267" cy="1140185"/>
          </a:xfrm>
        </p:grpSpPr>
        <p:pic>
          <p:nvPicPr>
            <p:cNvPr id="5" name="Picture 2" descr="D:\GitHub\phd\论文\论文3：无人机综述\PPT资源\多旋翼.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9247" b="70578" l="26247" r="78609"/>
                      </a14:imgEffect>
                    </a14:imgLayer>
                  </a14:imgProps>
                </a:ext>
                <a:ext uri="{28A0092B-C50C-407E-A947-70E740481C1C}">
                  <a14:useLocalDpi xmlns:a14="http://schemas.microsoft.com/office/drawing/2010/main" val="0"/>
                </a:ext>
              </a:extLst>
            </a:blip>
            <a:srcRect l="20517" t="24847" r="21026" b="27155"/>
            <a:stretch/>
          </p:blipFill>
          <p:spPr bwMode="auto">
            <a:xfrm>
              <a:off x="3646248" y="4800167"/>
              <a:ext cx="1851503" cy="114018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2" descr="D:\GitHub\phd\论文\论文3：无人机综述\PPT资源\多旋翼.jpg"/>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29597" b="67951" l="21129" r="73097"/>
                      </a14:imgEffect>
                    </a14:imgLayer>
                  </a14:imgProps>
                </a:ext>
                <a:ext uri="{28A0092B-C50C-407E-A947-70E740481C1C}">
                  <a14:useLocalDpi xmlns:a14="http://schemas.microsoft.com/office/drawing/2010/main" val="0"/>
                </a:ext>
              </a:extLst>
            </a:blip>
            <a:srcRect l="20517" t="24847" r="43187" b="27155"/>
            <a:stretch/>
          </p:blipFill>
          <p:spPr bwMode="auto">
            <a:xfrm>
              <a:off x="3641484" y="4800167"/>
              <a:ext cx="1149591" cy="114018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rot="16200000">
            <a:off x="4438651" y="2152650"/>
            <a:ext cx="266700" cy="9144000"/>
            <a:chOff x="-2" y="142266"/>
            <a:chExt cx="1289050" cy="6211554"/>
          </a:xfrm>
        </p:grpSpPr>
        <p:sp>
          <p:nvSpPr>
            <p:cNvPr id="10" name="矩形 9">
              <a:extLst>
                <a:ext uri="{FF2B5EF4-FFF2-40B4-BE49-F238E27FC236}">
                  <a16:creationId xmlns="" xmlns:a16="http://schemas.microsoft.com/office/drawing/2014/main" id="{758D79CA-CDD0-4DB4-AFE3-99850612EE1F}"/>
                </a:ext>
              </a:extLst>
            </p:cNvPr>
            <p:cNvSpPr/>
            <p:nvPr/>
          </p:nvSpPr>
          <p:spPr>
            <a:xfrm>
              <a:off x="0" y="1045531"/>
              <a:ext cx="1289047" cy="7919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p>
          </p:txBody>
        </p:sp>
        <p:sp>
          <p:nvSpPr>
            <p:cNvPr id="11" name="矩形 10">
              <a:extLst>
                <a:ext uri="{FF2B5EF4-FFF2-40B4-BE49-F238E27FC236}">
                  <a16:creationId xmlns="" xmlns:a16="http://schemas.microsoft.com/office/drawing/2014/main" id="{BC9476AF-F29B-4A97-9402-10D4BB1D2A41}"/>
                </a:ext>
              </a:extLst>
            </p:cNvPr>
            <p:cNvSpPr/>
            <p:nvPr/>
          </p:nvSpPr>
          <p:spPr>
            <a:xfrm>
              <a:off x="1" y="1948796"/>
              <a:ext cx="1289047" cy="79196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p>
          </p:txBody>
        </p:sp>
        <p:sp>
          <p:nvSpPr>
            <p:cNvPr id="12" name="矩形 11">
              <a:extLst>
                <a:ext uri="{FF2B5EF4-FFF2-40B4-BE49-F238E27FC236}">
                  <a16:creationId xmlns="" xmlns:a16="http://schemas.microsoft.com/office/drawing/2014/main" id="{AED64D6E-AEC9-4837-B1F7-0DEC6D8C5B45}"/>
                </a:ext>
              </a:extLst>
            </p:cNvPr>
            <p:cNvSpPr/>
            <p:nvPr/>
          </p:nvSpPr>
          <p:spPr>
            <a:xfrm>
              <a:off x="1" y="142266"/>
              <a:ext cx="1289047" cy="7919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p>
          </p:txBody>
        </p:sp>
        <p:sp>
          <p:nvSpPr>
            <p:cNvPr id="13" name="矩形 12">
              <a:extLst>
                <a:ext uri="{FF2B5EF4-FFF2-40B4-BE49-F238E27FC236}">
                  <a16:creationId xmlns="" xmlns:a16="http://schemas.microsoft.com/office/drawing/2014/main" id="{BC9476AF-F29B-4A97-9402-10D4BB1D2A41}"/>
                </a:ext>
              </a:extLst>
            </p:cNvPr>
            <p:cNvSpPr/>
            <p:nvPr/>
          </p:nvSpPr>
          <p:spPr>
            <a:xfrm>
              <a:off x="1" y="2852061"/>
              <a:ext cx="1289047" cy="7919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p>
          </p:txBody>
        </p:sp>
        <p:sp>
          <p:nvSpPr>
            <p:cNvPr id="14" name="矩形 13">
              <a:extLst>
                <a:ext uri="{FF2B5EF4-FFF2-40B4-BE49-F238E27FC236}">
                  <a16:creationId xmlns="" xmlns:a16="http://schemas.microsoft.com/office/drawing/2014/main" id="{BC9476AF-F29B-4A97-9402-10D4BB1D2A41}"/>
                </a:ext>
              </a:extLst>
            </p:cNvPr>
            <p:cNvSpPr/>
            <p:nvPr/>
          </p:nvSpPr>
          <p:spPr>
            <a:xfrm>
              <a:off x="1" y="3755326"/>
              <a:ext cx="1289047" cy="7919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p>
          </p:txBody>
        </p:sp>
        <p:sp>
          <p:nvSpPr>
            <p:cNvPr id="15" name="矩形 14">
              <a:extLst>
                <a:ext uri="{FF2B5EF4-FFF2-40B4-BE49-F238E27FC236}">
                  <a16:creationId xmlns="" xmlns:a16="http://schemas.microsoft.com/office/drawing/2014/main" id="{A25C62D2-E5AD-4D32-B9DD-73DC66FD9A8A}"/>
                </a:ext>
              </a:extLst>
            </p:cNvPr>
            <p:cNvSpPr/>
            <p:nvPr/>
          </p:nvSpPr>
          <p:spPr>
            <a:xfrm>
              <a:off x="-1" y="4658591"/>
              <a:ext cx="1289047" cy="791964"/>
            </a:xfrm>
            <a:prstGeom prst="rect">
              <a:avLst/>
            </a:prstGeom>
            <a:solidFill>
              <a:srgbClr val="2F8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p>
          </p:txBody>
        </p:sp>
        <p:sp>
          <p:nvSpPr>
            <p:cNvPr id="16" name="矩形 15">
              <a:extLst>
                <a:ext uri="{FF2B5EF4-FFF2-40B4-BE49-F238E27FC236}">
                  <a16:creationId xmlns="" xmlns:a16="http://schemas.microsoft.com/office/drawing/2014/main" id="{918DB23A-1D34-4C2F-9709-962B75E6E4BC}"/>
                </a:ext>
              </a:extLst>
            </p:cNvPr>
            <p:cNvSpPr/>
            <p:nvPr/>
          </p:nvSpPr>
          <p:spPr>
            <a:xfrm>
              <a:off x="-2" y="5561856"/>
              <a:ext cx="1289047" cy="79196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dirty="0"/>
            </a:p>
          </p:txBody>
        </p:sp>
      </p:grpSp>
    </p:spTree>
    <p:extLst>
      <p:ext uri="{BB962C8B-B14F-4D97-AF65-F5344CB8AC3E}">
        <p14:creationId xmlns:p14="http://schemas.microsoft.com/office/powerpoint/2010/main" val="1738584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rgbClr val="2F8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2">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 </a:t>
            </a:r>
            <a:r>
              <a:rPr lang="zh-CN" altLang="en-US" sz="2800" b="1" dirty="0">
                <a:solidFill>
                  <a:schemeClr val="bg1"/>
                </a:solidFill>
                <a:latin typeface="微软雅黑" panose="020B0503020204020204" pitchFamily="34" charset="-122"/>
                <a:ea typeface="微软雅黑" panose="020B0503020204020204" pitchFamily="34" charset="-122"/>
              </a:rPr>
              <a:t>智能无人机关键技术</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8" y="1138592"/>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无人驾驶多旋翼无人机实现核心目标的关键技术</a:t>
            </a:r>
            <a:endParaRPr lang="en-US" altLang="zh-CN" b="1"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B93F5EC9-D889-48AC-9876-938E6AA9114D}"/>
              </a:ext>
            </a:extLst>
          </p:cNvPr>
          <p:cNvSpPr/>
          <p:nvPr/>
        </p:nvSpPr>
        <p:spPr>
          <a:xfrm>
            <a:off x="461988" y="1617423"/>
            <a:ext cx="8220021" cy="920573"/>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保证无人机平稳飞行原理</a:t>
            </a:r>
            <a:endParaRPr lang="en-US" altLang="zh-CN" sz="2000" b="1" dirty="0">
              <a:solidFill>
                <a:prstClr val="black"/>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prstClr val="black"/>
                </a:solidFill>
                <a:latin typeface="微软雅黑" panose="020B0503020204020204" pitchFamily="34" charset="-122"/>
                <a:ea typeface="微软雅黑" panose="020B0503020204020204" pitchFamily="34" charset="-122"/>
              </a:rPr>
              <a:t>由飞行控制模块和电机控制模块构建环境感知的自主控制闭环保证平稳飞行。</a:t>
            </a:r>
            <a:endParaRPr lang="en-US" altLang="zh-CN" b="1" dirty="0">
              <a:solidFill>
                <a:prstClr val="black"/>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 xmlns:a16="http://schemas.microsoft.com/office/drawing/2014/main" id="{5FA96994-E80C-4776-8BA9-5F764912E931}"/>
              </a:ext>
            </a:extLst>
          </p:cNvPr>
          <p:cNvGrpSpPr/>
          <p:nvPr/>
        </p:nvGrpSpPr>
        <p:grpSpPr>
          <a:xfrm>
            <a:off x="461988" y="4111777"/>
            <a:ext cx="8220021" cy="2247220"/>
            <a:chOff x="461988" y="3654578"/>
            <a:chExt cx="8220021" cy="2247220"/>
          </a:xfrm>
        </p:grpSpPr>
        <p:grpSp>
          <p:nvGrpSpPr>
            <p:cNvPr id="7" name="组合 6">
              <a:extLst>
                <a:ext uri="{FF2B5EF4-FFF2-40B4-BE49-F238E27FC236}">
                  <a16:creationId xmlns="" xmlns:a16="http://schemas.microsoft.com/office/drawing/2014/main" id="{5DE90E4C-9BB6-4F9B-B0BB-92E5BECAA6A8}"/>
                </a:ext>
              </a:extLst>
            </p:cNvPr>
            <p:cNvGrpSpPr/>
            <p:nvPr/>
          </p:nvGrpSpPr>
          <p:grpSpPr>
            <a:xfrm>
              <a:off x="842562" y="4504815"/>
              <a:ext cx="7458872" cy="1396983"/>
              <a:chOff x="814771" y="4932585"/>
              <a:chExt cx="7458872" cy="1396983"/>
            </a:xfrm>
          </p:grpSpPr>
          <p:sp>
            <p:nvSpPr>
              <p:cNvPr id="8" name="文本框 886">
                <a:extLst>
                  <a:ext uri="{FF2B5EF4-FFF2-40B4-BE49-F238E27FC236}">
                    <a16:creationId xmlns="" xmlns:a16="http://schemas.microsoft.com/office/drawing/2014/main" id="{DD91D68E-6249-4446-8066-40D0F4F45C3C}"/>
                  </a:ext>
                </a:extLst>
              </p:cNvPr>
              <p:cNvSpPr txBox="1"/>
              <p:nvPr/>
            </p:nvSpPr>
            <p:spPr>
              <a:xfrm>
                <a:off x="2786632" y="6052569"/>
                <a:ext cx="3570732"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7. </a:t>
                </a:r>
                <a:r>
                  <a:rPr lang="zh-CN" altLang="en-US" sz="1200" dirty="0">
                    <a:latin typeface="微软雅黑" panose="020B0503020204020204" pitchFamily="34" charset="-122"/>
                    <a:ea typeface="微软雅黑" panose="020B0503020204020204" pitchFamily="34" charset="-122"/>
                  </a:rPr>
                  <a:t>四旋翼飞行原理</a:t>
                </a:r>
                <a:endParaRPr lang="zh-CN" altLang="en-US" sz="1200" baseline="30000" dirty="0">
                  <a:latin typeface="微软雅黑" pitchFamily="34" charset="-122"/>
                  <a:ea typeface="微软雅黑" pitchFamily="34" charset="-122"/>
                </a:endParaRPr>
              </a:p>
            </p:txBody>
          </p:sp>
          <p:grpSp>
            <p:nvGrpSpPr>
              <p:cNvPr id="9" name="组合 8">
                <a:extLst>
                  <a:ext uri="{FF2B5EF4-FFF2-40B4-BE49-F238E27FC236}">
                    <a16:creationId xmlns="" xmlns:a16="http://schemas.microsoft.com/office/drawing/2014/main" id="{A4D7080D-8819-4226-8C95-0090D8E707EC}"/>
                  </a:ext>
                </a:extLst>
              </p:cNvPr>
              <p:cNvGrpSpPr/>
              <p:nvPr/>
            </p:nvGrpSpPr>
            <p:grpSpPr>
              <a:xfrm>
                <a:off x="814771" y="4932585"/>
                <a:ext cx="7458872" cy="1153155"/>
                <a:chOff x="814771" y="4932585"/>
                <a:chExt cx="7458872" cy="1153155"/>
              </a:xfrm>
            </p:grpSpPr>
            <p:grpSp>
              <p:nvGrpSpPr>
                <p:cNvPr id="12" name="组合 11">
                  <a:extLst>
                    <a:ext uri="{FF2B5EF4-FFF2-40B4-BE49-F238E27FC236}">
                      <a16:creationId xmlns="" xmlns:a16="http://schemas.microsoft.com/office/drawing/2014/main" id="{E3A31FA1-27D4-430A-9433-2320E2257C53}"/>
                    </a:ext>
                  </a:extLst>
                </p:cNvPr>
                <p:cNvGrpSpPr/>
                <p:nvPr/>
              </p:nvGrpSpPr>
              <p:grpSpPr>
                <a:xfrm>
                  <a:off x="814771" y="4932585"/>
                  <a:ext cx="7458872" cy="920009"/>
                  <a:chOff x="814771" y="5103273"/>
                  <a:chExt cx="7458872" cy="920009"/>
                </a:xfrm>
              </p:grpSpPr>
              <p:grpSp>
                <p:nvGrpSpPr>
                  <p:cNvPr id="17" name="组合 16">
                    <a:extLst>
                      <a:ext uri="{FF2B5EF4-FFF2-40B4-BE49-F238E27FC236}">
                        <a16:creationId xmlns="" xmlns:a16="http://schemas.microsoft.com/office/drawing/2014/main" id="{50EA682D-E96C-492A-992B-4F33D5C1C149}"/>
                      </a:ext>
                    </a:extLst>
                  </p:cNvPr>
                  <p:cNvGrpSpPr/>
                  <p:nvPr/>
                </p:nvGrpSpPr>
                <p:grpSpPr>
                  <a:xfrm>
                    <a:off x="972246" y="5103273"/>
                    <a:ext cx="7301397" cy="723242"/>
                    <a:chOff x="563879" y="5102171"/>
                    <a:chExt cx="8248368" cy="817045"/>
                  </a:xfrm>
                </p:grpSpPr>
                <p:pic>
                  <p:nvPicPr>
                    <p:cNvPr id="26" name="图片 25">
                      <a:extLst>
                        <a:ext uri="{FF2B5EF4-FFF2-40B4-BE49-F238E27FC236}">
                          <a16:creationId xmlns="" xmlns:a16="http://schemas.microsoft.com/office/drawing/2014/main" id="{6FD837D2-DB35-428A-855C-468A542A7BA1}"/>
                        </a:ext>
                      </a:extLst>
                    </p:cNvPr>
                    <p:cNvPicPr>
                      <a:picLocks noChangeAspect="1"/>
                    </p:cNvPicPr>
                    <p:nvPr/>
                  </p:nvPicPr>
                  <p:blipFill rotWithShape="1">
                    <a:blip r:embed="rId2">
                      <a:extLst>
                        <a:ext uri="{28A0092B-C50C-407E-A947-70E740481C1C}">
                          <a14:useLocalDpi xmlns:a14="http://schemas.microsoft.com/office/drawing/2010/main" val="0"/>
                        </a:ext>
                      </a:extLst>
                    </a:blip>
                    <a:srcRect b="74994"/>
                    <a:stretch/>
                  </p:blipFill>
                  <p:spPr>
                    <a:xfrm>
                      <a:off x="563879" y="5145643"/>
                      <a:ext cx="3124201" cy="773573"/>
                    </a:xfrm>
                    <a:prstGeom prst="rect">
                      <a:avLst/>
                    </a:prstGeom>
                  </p:spPr>
                </p:pic>
                <p:pic>
                  <p:nvPicPr>
                    <p:cNvPr id="27" name="图片 26">
                      <a:extLst>
                        <a:ext uri="{FF2B5EF4-FFF2-40B4-BE49-F238E27FC236}">
                          <a16:creationId xmlns="" xmlns:a16="http://schemas.microsoft.com/office/drawing/2014/main" id="{7EF34C14-7E47-4196-895F-F8B3DC21208F}"/>
                        </a:ext>
                      </a:extLst>
                    </p:cNvPr>
                    <p:cNvPicPr>
                      <a:picLocks noChangeAspect="1"/>
                    </p:cNvPicPr>
                    <p:nvPr/>
                  </p:nvPicPr>
                  <p:blipFill rotWithShape="1">
                    <a:blip r:embed="rId2">
                      <a:extLst>
                        <a:ext uri="{28A0092B-C50C-407E-A947-70E740481C1C}">
                          <a14:useLocalDpi xmlns:a14="http://schemas.microsoft.com/office/drawing/2010/main" val="0"/>
                        </a:ext>
                      </a:extLst>
                    </a:blip>
                    <a:srcRect t="29393" b="46599"/>
                    <a:stretch/>
                  </p:blipFill>
                  <p:spPr>
                    <a:xfrm>
                      <a:off x="3664326" y="5119400"/>
                      <a:ext cx="3124201" cy="742697"/>
                    </a:xfrm>
                    <a:prstGeom prst="rect">
                      <a:avLst/>
                    </a:prstGeom>
                  </p:spPr>
                </p:pic>
                <p:pic>
                  <p:nvPicPr>
                    <p:cNvPr id="28" name="图片 27">
                      <a:extLst>
                        <a:ext uri="{FF2B5EF4-FFF2-40B4-BE49-F238E27FC236}">
                          <a16:creationId xmlns="" xmlns:a16="http://schemas.microsoft.com/office/drawing/2014/main" id="{78B55560-6F53-4DE9-A1D5-644C605F2035}"/>
                        </a:ext>
                      </a:extLst>
                    </p:cNvPr>
                    <p:cNvPicPr>
                      <a:picLocks noChangeAspect="1"/>
                    </p:cNvPicPr>
                    <p:nvPr/>
                  </p:nvPicPr>
                  <p:blipFill rotWithShape="1">
                    <a:blip r:embed="rId2">
                      <a:extLst>
                        <a:ext uri="{28A0092B-C50C-407E-A947-70E740481C1C}">
                          <a14:useLocalDpi xmlns:a14="http://schemas.microsoft.com/office/drawing/2010/main" val="0"/>
                        </a:ext>
                      </a:extLst>
                    </a:blip>
                    <a:srcRect l="54418" t="58236" r="11493" b="17756"/>
                    <a:stretch/>
                  </p:blipFill>
                  <p:spPr>
                    <a:xfrm>
                      <a:off x="7747230" y="5102171"/>
                      <a:ext cx="1065017" cy="742698"/>
                    </a:xfrm>
                    <a:prstGeom prst="rect">
                      <a:avLst/>
                    </a:prstGeom>
                  </p:spPr>
                </p:pic>
                <p:pic>
                  <p:nvPicPr>
                    <p:cNvPr id="29" name="图片 28">
                      <a:extLst>
                        <a:ext uri="{FF2B5EF4-FFF2-40B4-BE49-F238E27FC236}">
                          <a16:creationId xmlns="" xmlns:a16="http://schemas.microsoft.com/office/drawing/2014/main" id="{0C54C8CB-96A0-4688-8821-3092951D0B65}"/>
                        </a:ext>
                      </a:extLst>
                    </p:cNvPr>
                    <p:cNvPicPr>
                      <a:picLocks noChangeAspect="1"/>
                    </p:cNvPicPr>
                    <p:nvPr/>
                  </p:nvPicPr>
                  <p:blipFill rotWithShape="1">
                    <a:blip r:embed="rId2">
                      <a:extLst>
                        <a:ext uri="{28A0092B-C50C-407E-A947-70E740481C1C}">
                          <a14:useLocalDpi xmlns:a14="http://schemas.microsoft.com/office/drawing/2010/main" val="0"/>
                        </a:ext>
                      </a:extLst>
                    </a:blip>
                    <a:srcRect l="12565" t="58236" r="54640" b="17756"/>
                    <a:stretch/>
                  </p:blipFill>
                  <p:spPr>
                    <a:xfrm>
                      <a:off x="6747815" y="5121272"/>
                      <a:ext cx="1024586" cy="742698"/>
                    </a:xfrm>
                    <a:prstGeom prst="rect">
                      <a:avLst/>
                    </a:prstGeom>
                  </p:spPr>
                </p:pic>
              </p:grpSp>
              <p:sp>
                <p:nvSpPr>
                  <p:cNvPr id="18" name="文本框 7">
                    <a:extLst>
                      <a:ext uri="{FF2B5EF4-FFF2-40B4-BE49-F238E27FC236}">
                        <a16:creationId xmlns="" xmlns:a16="http://schemas.microsoft.com/office/drawing/2014/main" id="{3056A876-5A08-48AE-9E8C-5A09709777DC}"/>
                      </a:ext>
                    </a:extLst>
                  </p:cNvPr>
                  <p:cNvSpPr txBox="1"/>
                  <p:nvPr/>
                </p:nvSpPr>
                <p:spPr>
                  <a:xfrm>
                    <a:off x="814771" y="5760704"/>
                    <a:ext cx="886013" cy="261610"/>
                  </a:xfrm>
                  <a:prstGeom prst="rect">
                    <a:avLst/>
                  </a:prstGeom>
                  <a:solidFill>
                    <a:schemeClr val="accent6">
                      <a:lumMod val="75000"/>
                    </a:schemeClr>
                  </a:solidFill>
                  <a:ln>
                    <a:noFill/>
                  </a:ln>
                </p:spPr>
                <p:txBody>
                  <a:bodyPr wrap="square"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后退</a:t>
                    </a:r>
                  </a:p>
                </p:txBody>
              </p:sp>
              <p:sp>
                <p:nvSpPr>
                  <p:cNvPr id="19" name="文本框 7">
                    <a:extLst>
                      <a:ext uri="{FF2B5EF4-FFF2-40B4-BE49-F238E27FC236}">
                        <a16:creationId xmlns="" xmlns:a16="http://schemas.microsoft.com/office/drawing/2014/main" id="{51AECF7D-0052-4F47-97E7-1B98C4D183F1}"/>
                      </a:ext>
                    </a:extLst>
                  </p:cNvPr>
                  <p:cNvSpPr txBox="1"/>
                  <p:nvPr/>
                </p:nvSpPr>
                <p:spPr>
                  <a:xfrm>
                    <a:off x="1790822" y="5760311"/>
                    <a:ext cx="886013" cy="261610"/>
                  </a:xfrm>
                  <a:prstGeom prst="rect">
                    <a:avLst/>
                  </a:prstGeom>
                  <a:solidFill>
                    <a:schemeClr val="accent6">
                      <a:lumMod val="75000"/>
                    </a:schemeClr>
                  </a:solidFill>
                  <a:ln>
                    <a:noFill/>
                  </a:ln>
                </p:spPr>
                <p:txBody>
                  <a:bodyPr wrap="square"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前进</a:t>
                    </a:r>
                  </a:p>
                </p:txBody>
              </p:sp>
              <p:sp>
                <p:nvSpPr>
                  <p:cNvPr id="20" name="文本框 7">
                    <a:extLst>
                      <a:ext uri="{FF2B5EF4-FFF2-40B4-BE49-F238E27FC236}">
                        <a16:creationId xmlns="" xmlns:a16="http://schemas.microsoft.com/office/drawing/2014/main" id="{0BCBAE2A-B4A1-45A7-9F7F-230AB29CF2AF}"/>
                      </a:ext>
                    </a:extLst>
                  </p:cNvPr>
                  <p:cNvSpPr txBox="1"/>
                  <p:nvPr/>
                </p:nvSpPr>
                <p:spPr>
                  <a:xfrm>
                    <a:off x="2718613" y="5761672"/>
                    <a:ext cx="886013" cy="261610"/>
                  </a:xfrm>
                  <a:prstGeom prst="rect">
                    <a:avLst/>
                  </a:prstGeom>
                  <a:solidFill>
                    <a:schemeClr val="accent6">
                      <a:lumMod val="75000"/>
                    </a:schemeClr>
                  </a:solidFill>
                  <a:ln>
                    <a:noFill/>
                  </a:ln>
                </p:spPr>
                <p:txBody>
                  <a:bodyPr wrap="square"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右行</a:t>
                    </a:r>
                  </a:p>
                </p:txBody>
              </p:sp>
              <p:sp>
                <p:nvSpPr>
                  <p:cNvPr id="21" name="文本框 7">
                    <a:extLst>
                      <a:ext uri="{FF2B5EF4-FFF2-40B4-BE49-F238E27FC236}">
                        <a16:creationId xmlns="" xmlns:a16="http://schemas.microsoft.com/office/drawing/2014/main" id="{65710562-6077-4B21-9786-D9ECFCFB6DB8}"/>
                      </a:ext>
                    </a:extLst>
                  </p:cNvPr>
                  <p:cNvSpPr txBox="1"/>
                  <p:nvPr/>
                </p:nvSpPr>
                <p:spPr>
                  <a:xfrm>
                    <a:off x="3650700" y="5759341"/>
                    <a:ext cx="886013" cy="261610"/>
                  </a:xfrm>
                  <a:prstGeom prst="rect">
                    <a:avLst/>
                  </a:prstGeom>
                  <a:solidFill>
                    <a:schemeClr val="accent6">
                      <a:lumMod val="75000"/>
                    </a:schemeClr>
                  </a:solidFill>
                  <a:ln>
                    <a:noFill/>
                  </a:ln>
                </p:spPr>
                <p:txBody>
                  <a:bodyPr wrap="square"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左行</a:t>
                    </a:r>
                  </a:p>
                </p:txBody>
              </p:sp>
              <p:sp>
                <p:nvSpPr>
                  <p:cNvPr id="22" name="文本框 7">
                    <a:extLst>
                      <a:ext uri="{FF2B5EF4-FFF2-40B4-BE49-F238E27FC236}">
                        <a16:creationId xmlns="" xmlns:a16="http://schemas.microsoft.com/office/drawing/2014/main" id="{248B0523-3EAE-414A-A907-E65FC32954E9}"/>
                      </a:ext>
                    </a:extLst>
                  </p:cNvPr>
                  <p:cNvSpPr txBox="1"/>
                  <p:nvPr/>
                </p:nvSpPr>
                <p:spPr>
                  <a:xfrm>
                    <a:off x="4630969" y="5759341"/>
                    <a:ext cx="886013" cy="261610"/>
                  </a:xfrm>
                  <a:prstGeom prst="rect">
                    <a:avLst/>
                  </a:prstGeom>
                  <a:solidFill>
                    <a:schemeClr val="accent3">
                      <a:lumMod val="75000"/>
                    </a:schemeClr>
                  </a:solidFill>
                  <a:ln>
                    <a:noFill/>
                  </a:ln>
                </p:spPr>
                <p:txBody>
                  <a:bodyPr wrap="square"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顺旋</a:t>
                    </a:r>
                  </a:p>
                </p:txBody>
              </p:sp>
              <p:sp>
                <p:nvSpPr>
                  <p:cNvPr id="23" name="文本框 7">
                    <a:extLst>
                      <a:ext uri="{FF2B5EF4-FFF2-40B4-BE49-F238E27FC236}">
                        <a16:creationId xmlns="" xmlns:a16="http://schemas.microsoft.com/office/drawing/2014/main" id="{79607C2F-78E0-4A0A-9AAD-CFDAC521CA2F}"/>
                      </a:ext>
                    </a:extLst>
                  </p:cNvPr>
                  <p:cNvSpPr txBox="1"/>
                  <p:nvPr/>
                </p:nvSpPr>
                <p:spPr>
                  <a:xfrm>
                    <a:off x="5585838" y="5759341"/>
                    <a:ext cx="886013" cy="261610"/>
                  </a:xfrm>
                  <a:prstGeom prst="rect">
                    <a:avLst/>
                  </a:prstGeom>
                  <a:solidFill>
                    <a:srgbClr val="2F859B"/>
                  </a:solidFill>
                  <a:ln>
                    <a:noFill/>
                  </a:ln>
                </p:spPr>
                <p:txBody>
                  <a:bodyPr wrap="square"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逆旋</a:t>
                    </a:r>
                  </a:p>
                </p:txBody>
              </p:sp>
              <p:sp>
                <p:nvSpPr>
                  <p:cNvPr id="24" name="文本框 7">
                    <a:extLst>
                      <a:ext uri="{FF2B5EF4-FFF2-40B4-BE49-F238E27FC236}">
                        <a16:creationId xmlns="" xmlns:a16="http://schemas.microsoft.com/office/drawing/2014/main" id="{A09209A8-34C9-4BFD-80B4-1F9345E0CD15}"/>
                      </a:ext>
                    </a:extLst>
                  </p:cNvPr>
                  <p:cNvSpPr txBox="1"/>
                  <p:nvPr/>
                </p:nvSpPr>
                <p:spPr>
                  <a:xfrm>
                    <a:off x="6520158" y="5759341"/>
                    <a:ext cx="822487" cy="261610"/>
                  </a:xfrm>
                  <a:prstGeom prst="rect">
                    <a:avLst/>
                  </a:prstGeom>
                  <a:solidFill>
                    <a:srgbClr val="C00000"/>
                  </a:solidFill>
                  <a:ln>
                    <a:noFill/>
                  </a:ln>
                </p:spPr>
                <p:txBody>
                  <a:bodyPr wrap="square"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上升</a:t>
                    </a:r>
                  </a:p>
                </p:txBody>
              </p:sp>
              <p:sp>
                <p:nvSpPr>
                  <p:cNvPr id="25" name="文本框 7">
                    <a:extLst>
                      <a:ext uri="{FF2B5EF4-FFF2-40B4-BE49-F238E27FC236}">
                        <a16:creationId xmlns="" xmlns:a16="http://schemas.microsoft.com/office/drawing/2014/main" id="{3082BC44-E70E-4B0F-89DE-12268F46D7DD}"/>
                      </a:ext>
                    </a:extLst>
                  </p:cNvPr>
                  <p:cNvSpPr txBox="1"/>
                  <p:nvPr/>
                </p:nvSpPr>
                <p:spPr>
                  <a:xfrm>
                    <a:off x="7407461" y="5759341"/>
                    <a:ext cx="770567" cy="261610"/>
                  </a:xfrm>
                  <a:prstGeom prst="rect">
                    <a:avLst/>
                  </a:prstGeom>
                  <a:solidFill>
                    <a:schemeClr val="accent2">
                      <a:lumMod val="75000"/>
                    </a:schemeClr>
                  </a:solidFill>
                  <a:ln>
                    <a:noFill/>
                  </a:ln>
                </p:spPr>
                <p:txBody>
                  <a:bodyPr wrap="square"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下降</a:t>
                    </a:r>
                  </a:p>
                </p:txBody>
              </p:sp>
            </p:grpSp>
            <p:pic>
              <p:nvPicPr>
                <p:cNvPr id="13" name="图片 12">
                  <a:extLst>
                    <a:ext uri="{FF2B5EF4-FFF2-40B4-BE49-F238E27FC236}">
                      <a16:creationId xmlns="" xmlns:a16="http://schemas.microsoft.com/office/drawing/2014/main" id="{328FD051-D690-4F7E-856F-CE928F81B0F5}"/>
                    </a:ext>
                  </a:extLst>
                </p:cNvPr>
                <p:cNvPicPr>
                  <a:picLocks noChangeAspect="1"/>
                </p:cNvPicPr>
                <p:nvPr/>
              </p:nvPicPr>
              <p:blipFill rotWithShape="1">
                <a:blip r:embed="rId2">
                  <a:extLst>
                    <a:ext uri="{28A0092B-C50C-407E-A947-70E740481C1C}">
                      <a14:useLocalDpi xmlns:a14="http://schemas.microsoft.com/office/drawing/2010/main" val="0"/>
                    </a:ext>
                  </a:extLst>
                </a:blip>
                <a:srcRect l="27635" t="88296" r="32079" b="5277"/>
                <a:stretch/>
              </p:blipFill>
              <p:spPr>
                <a:xfrm>
                  <a:off x="3992829" y="5905061"/>
                  <a:ext cx="1114173" cy="176015"/>
                </a:xfrm>
                <a:prstGeom prst="rect">
                  <a:avLst/>
                </a:prstGeom>
              </p:spPr>
            </p:pic>
            <p:sp>
              <p:nvSpPr>
                <p:cNvPr id="15" name="文本框 7">
                  <a:extLst>
                    <a:ext uri="{FF2B5EF4-FFF2-40B4-BE49-F238E27FC236}">
                      <a16:creationId xmlns="" xmlns:a16="http://schemas.microsoft.com/office/drawing/2014/main" id="{3435D166-94B0-428C-B0AF-2F0A5358FCE5}"/>
                    </a:ext>
                  </a:extLst>
                </p:cNvPr>
                <p:cNvSpPr txBox="1"/>
                <p:nvPr/>
              </p:nvSpPr>
              <p:spPr>
                <a:xfrm>
                  <a:off x="3403433" y="5901074"/>
                  <a:ext cx="886013" cy="184666"/>
                </a:xfrm>
                <a:prstGeom prst="rect">
                  <a:avLst/>
                </a:prstGeom>
                <a:noFill/>
                <a:ln>
                  <a:noFill/>
                </a:ln>
              </p:spPr>
              <p:txBody>
                <a:bodyPr wrap="square" rtlCol="0">
                  <a:spAutoFit/>
                </a:bodyPr>
                <a:lstStyle/>
                <a:p>
                  <a:pPr algn="ctr"/>
                  <a:r>
                    <a:rPr lang="zh-CN" altLang="en-US" sz="600" b="1" dirty="0">
                      <a:solidFill>
                        <a:srgbClr val="C00000"/>
                      </a:solidFill>
                      <a:latin typeface="微软雅黑" panose="020B0503020204020204" pitchFamily="34" charset="-122"/>
                      <a:ea typeface="微软雅黑" panose="020B0503020204020204" pitchFamily="34" charset="-122"/>
                    </a:rPr>
                    <a:t>高速旋转</a:t>
                  </a:r>
                </a:p>
              </p:txBody>
            </p:sp>
            <p:sp>
              <p:nvSpPr>
                <p:cNvPr id="16" name="文本框 7">
                  <a:extLst>
                    <a:ext uri="{FF2B5EF4-FFF2-40B4-BE49-F238E27FC236}">
                      <a16:creationId xmlns="" xmlns:a16="http://schemas.microsoft.com/office/drawing/2014/main" id="{F6B7D32E-48A4-4BA3-9D6E-92A97CF4BF89}"/>
                    </a:ext>
                  </a:extLst>
                </p:cNvPr>
                <p:cNvSpPr txBox="1"/>
                <p:nvPr/>
              </p:nvSpPr>
              <p:spPr>
                <a:xfrm>
                  <a:off x="4826470" y="5901074"/>
                  <a:ext cx="886013" cy="184666"/>
                </a:xfrm>
                <a:prstGeom prst="rect">
                  <a:avLst/>
                </a:prstGeom>
                <a:noFill/>
                <a:ln>
                  <a:noFill/>
                </a:ln>
              </p:spPr>
              <p:txBody>
                <a:bodyPr wrap="square" rtlCol="0">
                  <a:spAutoFit/>
                </a:bodyPr>
                <a:lstStyle/>
                <a:p>
                  <a:pPr algn="ctr"/>
                  <a:r>
                    <a:rPr lang="zh-CN" altLang="en-US" sz="600" b="1" dirty="0">
                      <a:solidFill>
                        <a:schemeClr val="accent2">
                          <a:lumMod val="50000"/>
                        </a:schemeClr>
                      </a:solidFill>
                      <a:latin typeface="微软雅黑" panose="020B0503020204020204" pitchFamily="34" charset="-122"/>
                      <a:ea typeface="微软雅黑" panose="020B0503020204020204" pitchFamily="34" charset="-122"/>
                    </a:rPr>
                    <a:t>低速旋转</a:t>
                  </a:r>
                </a:p>
              </p:txBody>
            </p:sp>
          </p:grpSp>
        </p:grpSp>
        <p:sp>
          <p:nvSpPr>
            <p:cNvPr id="31" name="矩形 30">
              <a:extLst>
                <a:ext uri="{FF2B5EF4-FFF2-40B4-BE49-F238E27FC236}">
                  <a16:creationId xmlns="" xmlns:a16="http://schemas.microsoft.com/office/drawing/2014/main" id="{BF4375B9-A3C6-4D2C-98DF-7C03854B5839}"/>
                </a:ext>
              </a:extLst>
            </p:cNvPr>
            <p:cNvSpPr/>
            <p:nvPr/>
          </p:nvSpPr>
          <p:spPr>
            <a:xfrm>
              <a:off x="461988" y="3654578"/>
              <a:ext cx="8220021" cy="920573"/>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机体飞行原理</a:t>
              </a:r>
              <a:endParaRPr lang="en-US" altLang="zh-CN" sz="2000" b="1" dirty="0">
                <a:solidFill>
                  <a:prstClr val="black"/>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prstClr val="black"/>
                  </a:solidFill>
                  <a:latin typeface="微软雅黑" panose="020B0503020204020204" pitchFamily="34" charset="-122"/>
                  <a:ea typeface="微软雅黑" panose="020B0503020204020204" pitchFamily="34" charset="-122"/>
                </a:rPr>
                <a:t>飞行控制模块控制电机</a:t>
              </a:r>
              <a:r>
                <a:rPr lang="zh-CN" altLang="en-US" b="1" dirty="0">
                  <a:solidFill>
                    <a:prstClr val="black"/>
                  </a:solidFill>
                  <a:latin typeface="微软雅黑" panose="020B0503020204020204" pitchFamily="34" charset="-122"/>
                  <a:ea typeface="微软雅黑" panose="020B0503020204020204" pitchFamily="34" charset="-122"/>
                </a:rPr>
                <a:t>改变每个螺旋桨转速</a:t>
              </a:r>
              <a:r>
                <a:rPr lang="zh-CN" altLang="en-US" dirty="0">
                  <a:solidFill>
                    <a:prstClr val="black"/>
                  </a:solidFill>
                  <a:latin typeface="微软雅黑" panose="020B0503020204020204" pitchFamily="34" charset="-122"/>
                  <a:ea typeface="微软雅黑" panose="020B0503020204020204" pitchFamily="34" charset="-122"/>
                </a:rPr>
                <a:t>实现各种飞行操作。</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grpSp>
      <p:grpSp>
        <p:nvGrpSpPr>
          <p:cNvPr id="66" name="组合 65">
            <a:extLst>
              <a:ext uri="{FF2B5EF4-FFF2-40B4-BE49-F238E27FC236}">
                <a16:creationId xmlns="" xmlns:a16="http://schemas.microsoft.com/office/drawing/2014/main" id="{3C0A6049-4520-4041-823A-30B43FFBBF18}"/>
              </a:ext>
            </a:extLst>
          </p:cNvPr>
          <p:cNvGrpSpPr/>
          <p:nvPr/>
        </p:nvGrpSpPr>
        <p:grpSpPr>
          <a:xfrm>
            <a:off x="1713595" y="2581850"/>
            <a:ext cx="5932783" cy="1380428"/>
            <a:chOff x="1077899" y="2716534"/>
            <a:chExt cx="6405613" cy="1490445"/>
          </a:xfrm>
        </p:grpSpPr>
        <p:grpSp>
          <p:nvGrpSpPr>
            <p:cNvPr id="55" name="组合 54">
              <a:extLst>
                <a:ext uri="{FF2B5EF4-FFF2-40B4-BE49-F238E27FC236}">
                  <a16:creationId xmlns="" xmlns:a16="http://schemas.microsoft.com/office/drawing/2014/main" id="{223B2E4E-7975-4479-AC6C-114CEBB98C6C}"/>
                </a:ext>
              </a:extLst>
            </p:cNvPr>
            <p:cNvGrpSpPr/>
            <p:nvPr/>
          </p:nvGrpSpPr>
          <p:grpSpPr>
            <a:xfrm>
              <a:off x="1077899" y="2716534"/>
              <a:ext cx="6292537" cy="636724"/>
              <a:chOff x="397860" y="2692753"/>
              <a:chExt cx="7655894" cy="774677"/>
            </a:xfrm>
          </p:grpSpPr>
          <p:sp>
            <p:nvSpPr>
              <p:cNvPr id="5" name="矩形 4">
                <a:extLst>
                  <a:ext uri="{FF2B5EF4-FFF2-40B4-BE49-F238E27FC236}">
                    <a16:creationId xmlns="" xmlns:a16="http://schemas.microsoft.com/office/drawing/2014/main" id="{C6C657EA-74A4-4A98-A19A-7DAE341FF15B}"/>
                  </a:ext>
                </a:extLst>
              </p:cNvPr>
              <p:cNvSpPr/>
              <p:nvPr/>
            </p:nvSpPr>
            <p:spPr>
              <a:xfrm>
                <a:off x="397860" y="2692754"/>
                <a:ext cx="844062" cy="774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给定控制</a:t>
                </a:r>
              </a:p>
            </p:txBody>
          </p:sp>
          <p:cxnSp>
            <p:nvCxnSpPr>
              <p:cNvPr id="32" name="直接箭头连接符 31">
                <a:extLst>
                  <a:ext uri="{FF2B5EF4-FFF2-40B4-BE49-F238E27FC236}">
                    <a16:creationId xmlns="" xmlns:a16="http://schemas.microsoft.com/office/drawing/2014/main" id="{F197AEEB-4EC2-4C14-ABC4-FB3CBD292D56}"/>
                  </a:ext>
                </a:extLst>
              </p:cNvPr>
              <p:cNvCxnSpPr>
                <a:cxnSpLocks/>
                <a:stCxn id="5" idx="3"/>
                <a:endCxn id="33" idx="2"/>
              </p:cNvCxnSpPr>
              <p:nvPr/>
            </p:nvCxnSpPr>
            <p:spPr>
              <a:xfrm flipV="1">
                <a:off x="1241922" y="3080091"/>
                <a:ext cx="113746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图: 或者 32">
                <a:extLst>
                  <a:ext uri="{FF2B5EF4-FFF2-40B4-BE49-F238E27FC236}">
                    <a16:creationId xmlns="" xmlns:a16="http://schemas.microsoft.com/office/drawing/2014/main" id="{7C238598-B26F-43BC-9CA5-D807FFA2810C}"/>
                  </a:ext>
                </a:extLst>
              </p:cNvPr>
              <p:cNvSpPr/>
              <p:nvPr/>
            </p:nvSpPr>
            <p:spPr>
              <a:xfrm>
                <a:off x="2379391" y="2808583"/>
                <a:ext cx="543017" cy="543017"/>
              </a:xfrm>
              <a:prstGeom prst="flowChartOr">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4" name="文本框 33">
                <a:extLst>
                  <a:ext uri="{FF2B5EF4-FFF2-40B4-BE49-F238E27FC236}">
                    <a16:creationId xmlns="" xmlns:a16="http://schemas.microsoft.com/office/drawing/2014/main" id="{103EA939-5122-44BF-AB31-988F156AD509}"/>
                  </a:ext>
                </a:extLst>
              </p:cNvPr>
              <p:cNvSpPr txBox="1"/>
              <p:nvPr/>
            </p:nvSpPr>
            <p:spPr>
              <a:xfrm>
                <a:off x="1270039" y="2692753"/>
                <a:ext cx="1184372" cy="308929"/>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保持平衡</a:t>
                </a:r>
              </a:p>
            </p:txBody>
          </p:sp>
          <p:cxnSp>
            <p:nvCxnSpPr>
              <p:cNvPr id="35" name="直接箭头连接符 34">
                <a:extLst>
                  <a:ext uri="{FF2B5EF4-FFF2-40B4-BE49-F238E27FC236}">
                    <a16:creationId xmlns="" xmlns:a16="http://schemas.microsoft.com/office/drawing/2014/main" id="{C66319FE-0C78-482B-82CF-A63663DEE007}"/>
                  </a:ext>
                </a:extLst>
              </p:cNvPr>
              <p:cNvCxnSpPr>
                <a:cxnSpLocks/>
                <a:stCxn id="33" idx="6"/>
                <a:endCxn id="36" idx="1"/>
              </p:cNvCxnSpPr>
              <p:nvPr/>
            </p:nvCxnSpPr>
            <p:spPr>
              <a:xfrm flipV="1">
                <a:off x="2922408" y="3080091"/>
                <a:ext cx="827931" cy="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 xmlns:a16="http://schemas.microsoft.com/office/drawing/2014/main" id="{63153F2A-84D3-4030-98FA-83F40BBE6437}"/>
                  </a:ext>
                </a:extLst>
              </p:cNvPr>
              <p:cNvSpPr/>
              <p:nvPr/>
            </p:nvSpPr>
            <p:spPr>
              <a:xfrm>
                <a:off x="3750339" y="2692753"/>
                <a:ext cx="1184373" cy="7746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主控制模块</a:t>
                </a:r>
              </a:p>
            </p:txBody>
          </p:sp>
          <p:sp>
            <p:nvSpPr>
              <p:cNvPr id="38" name="矩形 37">
                <a:extLst>
                  <a:ext uri="{FF2B5EF4-FFF2-40B4-BE49-F238E27FC236}">
                    <a16:creationId xmlns="" xmlns:a16="http://schemas.microsoft.com/office/drawing/2014/main" id="{1EF25FFB-525F-448F-9564-04CDF6A8EF3F}"/>
                  </a:ext>
                </a:extLst>
              </p:cNvPr>
              <p:cNvSpPr/>
              <p:nvPr/>
            </p:nvSpPr>
            <p:spPr>
              <a:xfrm>
                <a:off x="5627672" y="2692753"/>
                <a:ext cx="1184373" cy="7746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电机控制模块</a:t>
                </a:r>
              </a:p>
            </p:txBody>
          </p:sp>
          <p:cxnSp>
            <p:nvCxnSpPr>
              <p:cNvPr id="39" name="直接箭头连接符 38">
                <a:extLst>
                  <a:ext uri="{FF2B5EF4-FFF2-40B4-BE49-F238E27FC236}">
                    <a16:creationId xmlns="" xmlns:a16="http://schemas.microsoft.com/office/drawing/2014/main" id="{E2A45D06-9997-4645-93FD-9803D372A098}"/>
                  </a:ext>
                </a:extLst>
              </p:cNvPr>
              <p:cNvCxnSpPr>
                <a:cxnSpLocks/>
                <a:stCxn id="36" idx="3"/>
                <a:endCxn id="38" idx="1"/>
              </p:cNvCxnSpPr>
              <p:nvPr/>
            </p:nvCxnSpPr>
            <p:spPr>
              <a:xfrm>
                <a:off x="4934712" y="3080091"/>
                <a:ext cx="692960"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 xmlns:a16="http://schemas.microsoft.com/office/drawing/2014/main" id="{9682513A-0600-4E49-BC0F-F793E352667B}"/>
                  </a:ext>
                </a:extLst>
              </p:cNvPr>
              <p:cNvCxnSpPr>
                <a:stCxn id="38" idx="3"/>
              </p:cNvCxnSpPr>
              <p:nvPr/>
            </p:nvCxnSpPr>
            <p:spPr>
              <a:xfrm>
                <a:off x="6812045" y="3080091"/>
                <a:ext cx="12417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矩形 56">
              <a:extLst>
                <a:ext uri="{FF2B5EF4-FFF2-40B4-BE49-F238E27FC236}">
                  <a16:creationId xmlns="" xmlns:a16="http://schemas.microsoft.com/office/drawing/2014/main" id="{DECF3B6E-879F-4DCE-871D-2C256C9E391F}"/>
                </a:ext>
              </a:extLst>
            </p:cNvPr>
            <p:cNvSpPr/>
            <p:nvPr/>
          </p:nvSpPr>
          <p:spPr>
            <a:xfrm>
              <a:off x="5381669" y="3570256"/>
              <a:ext cx="973460" cy="63672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传感器</a:t>
              </a:r>
            </a:p>
          </p:txBody>
        </p:sp>
        <p:cxnSp>
          <p:nvCxnSpPr>
            <p:cNvPr id="59" name="连接符: 肘形 58">
              <a:extLst>
                <a:ext uri="{FF2B5EF4-FFF2-40B4-BE49-F238E27FC236}">
                  <a16:creationId xmlns="" xmlns:a16="http://schemas.microsoft.com/office/drawing/2014/main" id="{F0459928-97F8-4EF9-B276-3987011552E9}"/>
                </a:ext>
              </a:extLst>
            </p:cNvPr>
            <p:cNvCxnSpPr>
              <a:endCxn id="57" idx="3"/>
            </p:cNvCxnSpPr>
            <p:nvPr/>
          </p:nvCxnSpPr>
          <p:spPr>
            <a:xfrm rot="5400000">
              <a:off x="6180775" y="3209250"/>
              <a:ext cx="853722" cy="505014"/>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 xmlns:a16="http://schemas.microsoft.com/office/drawing/2014/main" id="{09EDED46-2227-478E-AFA1-095532DD241E}"/>
                </a:ext>
              </a:extLst>
            </p:cNvPr>
            <p:cNvSpPr/>
            <p:nvPr/>
          </p:nvSpPr>
          <p:spPr>
            <a:xfrm>
              <a:off x="3833371" y="3570256"/>
              <a:ext cx="973460" cy="6367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数据转发控制模块</a:t>
              </a:r>
            </a:p>
          </p:txBody>
        </p:sp>
        <p:cxnSp>
          <p:nvCxnSpPr>
            <p:cNvPr id="62" name="直接箭头连接符 61">
              <a:extLst>
                <a:ext uri="{FF2B5EF4-FFF2-40B4-BE49-F238E27FC236}">
                  <a16:creationId xmlns="" xmlns:a16="http://schemas.microsoft.com/office/drawing/2014/main" id="{CC09CA6F-588E-4179-BF31-7BDB9DDE9107}"/>
                </a:ext>
              </a:extLst>
            </p:cNvPr>
            <p:cNvCxnSpPr>
              <a:stCxn id="57" idx="1"/>
              <a:endCxn id="60" idx="3"/>
            </p:cNvCxnSpPr>
            <p:nvPr/>
          </p:nvCxnSpPr>
          <p:spPr>
            <a:xfrm flipH="1">
              <a:off x="4806831" y="3888618"/>
              <a:ext cx="5748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 xmlns:a16="http://schemas.microsoft.com/office/drawing/2014/main" id="{7EC58C69-D56B-4181-9C26-4798AD185750}"/>
                </a:ext>
              </a:extLst>
            </p:cNvPr>
            <p:cNvCxnSpPr>
              <a:stCxn id="60" idx="1"/>
              <a:endCxn id="33" idx="4"/>
            </p:cNvCxnSpPr>
            <p:nvPr/>
          </p:nvCxnSpPr>
          <p:spPr>
            <a:xfrm rot="10800000">
              <a:off x="2929721" y="3258056"/>
              <a:ext cx="903651" cy="630562"/>
            </a:xfrm>
            <a:prstGeom prst="bentConnector2">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 xmlns:a16="http://schemas.microsoft.com/office/drawing/2014/main" id="{E1572615-8F8B-4849-96B7-7879819F313D}"/>
                </a:ext>
              </a:extLst>
            </p:cNvPr>
            <p:cNvSpPr txBox="1"/>
            <p:nvPr/>
          </p:nvSpPr>
          <p:spPr>
            <a:xfrm>
              <a:off x="6510052" y="2738916"/>
              <a:ext cx="973460" cy="253916"/>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平衡状态</a:t>
              </a:r>
            </a:p>
          </p:txBody>
        </p:sp>
      </p:grpSp>
      <p:sp>
        <p:nvSpPr>
          <p:cNvPr id="67" name="文本框 886">
            <a:extLst>
              <a:ext uri="{FF2B5EF4-FFF2-40B4-BE49-F238E27FC236}">
                <a16:creationId xmlns="" xmlns:a16="http://schemas.microsoft.com/office/drawing/2014/main" id="{63D6AA10-4A2A-4941-A638-2D293E3B4B3B}"/>
              </a:ext>
            </a:extLst>
          </p:cNvPr>
          <p:cNvSpPr txBox="1"/>
          <p:nvPr/>
        </p:nvSpPr>
        <p:spPr>
          <a:xfrm>
            <a:off x="2779138" y="3983279"/>
            <a:ext cx="3570732"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环境感知的自主控制闭环</a:t>
            </a:r>
            <a:r>
              <a:rPr lang="en-US" altLang="zh-CN" sz="1200" dirty="0">
                <a:latin typeface="微软雅黑" panose="020B0503020204020204" pitchFamily="34" charset="-122"/>
                <a:ea typeface="微软雅黑" panose="020B0503020204020204" pitchFamily="34" charset="-122"/>
              </a:rPr>
              <a:t> </a:t>
            </a:r>
            <a:endParaRPr lang="zh-CN" altLang="en-US" sz="1200" baseline="30000" dirty="0">
              <a:latin typeface="微软雅黑" pitchFamily="34" charset="-122"/>
              <a:ea typeface="微软雅黑" pitchFamily="34" charset="-122"/>
            </a:endParaRPr>
          </a:p>
        </p:txBody>
      </p:sp>
      <p:sp>
        <p:nvSpPr>
          <p:cNvPr id="68" name="文本框 67">
            <a:extLst>
              <a:ext uri="{FF2B5EF4-FFF2-40B4-BE49-F238E27FC236}">
                <a16:creationId xmlns="" xmlns:a16="http://schemas.microsoft.com/office/drawing/2014/main" id="{3A5E1C47-7CB5-4189-B55A-D88864AB26CE}"/>
              </a:ext>
            </a:extLst>
          </p:cNvPr>
          <p:cNvSpPr txBox="1"/>
          <p:nvPr/>
        </p:nvSpPr>
        <p:spPr>
          <a:xfrm>
            <a:off x="2377542" y="2899943"/>
            <a:ext cx="901604"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 xmlns:a16="http://schemas.microsoft.com/office/drawing/2014/main" id="{59BC2C01-0C88-44A2-8390-2CC18B6A2709}"/>
              </a:ext>
            </a:extLst>
          </p:cNvPr>
          <p:cNvSpPr txBox="1"/>
          <p:nvPr/>
        </p:nvSpPr>
        <p:spPr>
          <a:xfrm>
            <a:off x="3119016" y="3202339"/>
            <a:ext cx="901604" cy="307777"/>
          </a:xfrm>
          <a:prstGeom prst="rect">
            <a:avLst/>
          </a:prstGeom>
          <a:noFill/>
        </p:spPr>
        <p:txBody>
          <a:bodyPr wrap="square" rtlCol="0">
            <a:spAutoFit/>
          </a:bodyPr>
          <a:lstStyle/>
          <a:p>
            <a:pPr algn="ct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4" name="灯片编号占位符 13"/>
          <p:cNvSpPr>
            <a:spLocks noGrp="1"/>
          </p:cNvSpPr>
          <p:nvPr>
            <p:ph type="sldNum" sz="quarter" idx="12"/>
          </p:nvPr>
        </p:nvSpPr>
        <p:spPr/>
        <p:txBody>
          <a:bodyPr/>
          <a:lstStyle/>
          <a:p>
            <a:r>
              <a:rPr lang="en-US" altLang="zh-CN" smtClean="0"/>
              <a:t>-</a:t>
            </a:r>
            <a:fld id="{3017F142-78A3-49C6-8140-979312A21E8F}" type="slidenum">
              <a:rPr lang="zh-CN" altLang="en-US" smtClean="0"/>
              <a:t>9</a:t>
            </a:fld>
            <a:r>
              <a:rPr lang="en-US" altLang="zh-CN" smtClean="0"/>
              <a:t>-</a:t>
            </a:r>
            <a:endParaRPr lang="zh-CN" altLang="en-US" dirty="0"/>
          </a:p>
        </p:txBody>
      </p:sp>
    </p:spTree>
    <p:extLst>
      <p:ext uri="{BB962C8B-B14F-4D97-AF65-F5344CB8AC3E}">
        <p14:creationId xmlns:p14="http://schemas.microsoft.com/office/powerpoint/2010/main" val="7497093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 </a:t>
            </a:r>
            <a:r>
              <a:rPr lang="zh-CN" altLang="en-US" sz="2800" b="1" dirty="0">
                <a:solidFill>
                  <a:schemeClr val="bg1"/>
                </a:solidFill>
                <a:latin typeface="微软雅黑" panose="020B0503020204020204" pitchFamily="34" charset="-122"/>
                <a:ea typeface="微软雅黑" panose="020B0503020204020204" pitchFamily="34" charset="-122"/>
              </a:rPr>
              <a:t>智能无人机关键技术</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智能控制无人机控制系统的核心目标</a:t>
            </a:r>
            <a:endParaRPr lang="en-US" altLang="zh-CN" b="1"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B93F5EC9-D889-48AC-9876-938E6AA9114D}"/>
              </a:ext>
            </a:extLst>
          </p:cNvPr>
          <p:cNvSpPr/>
          <p:nvPr/>
        </p:nvSpPr>
        <p:spPr>
          <a:xfrm>
            <a:off x="461988" y="1617423"/>
            <a:ext cx="8220021" cy="4106060"/>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控制系统的核心目标</a:t>
            </a:r>
            <a:r>
              <a:rPr lang="en-US" altLang="zh-CN" sz="2000" b="1" baseline="30000" dirty="0">
                <a:solidFill>
                  <a:prstClr val="black"/>
                </a:solidFill>
                <a:latin typeface="微软雅黑" panose="020B0503020204020204" pitchFamily="34" charset="-122"/>
                <a:ea typeface="微软雅黑" panose="020B0503020204020204" pitchFamily="34" charset="-122"/>
              </a:rPr>
              <a:t>[3][4]</a:t>
            </a: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硬件可扩展和功能可扩展</a:t>
            </a:r>
            <a:endParaRPr lang="en-US" altLang="zh-CN" dirty="0">
              <a:latin typeface="微软雅黑" panose="020B0503020204020204" pitchFamily="34" charset="-122"/>
              <a:ea typeface="微软雅黑" panose="020B0503020204020204" pitchFamily="34" charset="-122"/>
            </a:endParaRPr>
          </a:p>
          <a:p>
            <a:pPr lvl="2">
              <a:lnSpc>
                <a:spcPct val="150000"/>
              </a:lnSpc>
            </a:pPr>
            <a:r>
              <a:rPr lang="zh-CN" altLang="en-US" sz="1600" dirty="0">
                <a:latin typeface="微软雅黑" panose="020B0503020204020204" pitchFamily="34" charset="-122"/>
                <a:ea typeface="微软雅黑" panose="020B0503020204020204" pitchFamily="34" charset="-122"/>
              </a:rPr>
              <a:t>需要实现资源可配置的软硬件体系结构。</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自主感知和决策</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需要设备级的智能感知、自适应学习和智能决策。</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群体协作和交互</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需要在完成任务时实现群体交互和协作。</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智能水平可提升</a:t>
            </a:r>
            <a:endParaRPr lang="en-US" altLang="zh-CN" dirty="0">
              <a:latin typeface="微软雅黑" panose="020B0503020204020204" pitchFamily="34" charset="-122"/>
              <a:ea typeface="微软雅黑" panose="020B0503020204020204" pitchFamily="34" charset="-122"/>
            </a:endParaRPr>
          </a:p>
          <a:p>
            <a:pPr lvl="2">
              <a:lnSpc>
                <a:spcPct val="150000"/>
              </a:lnSpc>
            </a:pPr>
            <a:r>
              <a:rPr lang="zh-CN" altLang="en-US" sz="1600" dirty="0">
                <a:latin typeface="微软雅黑" panose="020B0503020204020204" pitchFamily="34" charset="-122"/>
                <a:ea typeface="微软雅黑" panose="020B0503020204020204" pitchFamily="34" charset="-122"/>
              </a:rPr>
              <a:t>需要无人机在个体和群体上实现智能水平的持续提升。</a:t>
            </a:r>
            <a:endParaRPr lang="en-US" altLang="zh-CN" sz="1600" dirty="0">
              <a:latin typeface="微软雅黑" panose="020B0503020204020204" pitchFamily="34" charset="-122"/>
              <a:ea typeface="微软雅黑" panose="020B0503020204020204" pitchFamily="34" charset="-122"/>
            </a:endParaRPr>
          </a:p>
          <a:p>
            <a:pPr lvl="1">
              <a:lnSpc>
                <a:spcPct val="150000"/>
              </a:lnSpc>
            </a:pPr>
            <a:endParaRPr lang="en-US" altLang="zh-CN" dirty="0">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10</a:t>
            </a:fld>
            <a:r>
              <a:rPr lang="en-US" altLang="zh-CN" smtClean="0"/>
              <a:t>-</a:t>
            </a:r>
            <a:endParaRPr lang="zh-CN" altLang="en-US" dirty="0"/>
          </a:p>
        </p:txBody>
      </p:sp>
    </p:spTree>
    <p:extLst>
      <p:ext uri="{BB962C8B-B14F-4D97-AF65-F5344CB8AC3E}">
        <p14:creationId xmlns:p14="http://schemas.microsoft.com/office/powerpoint/2010/main" val="17942550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 </a:t>
            </a:r>
            <a:r>
              <a:rPr lang="zh-CN" altLang="en-US" sz="2800" b="1" dirty="0">
                <a:solidFill>
                  <a:schemeClr val="bg1"/>
                </a:solidFill>
                <a:latin typeface="微软雅黑" panose="020B0503020204020204" pitchFamily="34" charset="-122"/>
                <a:ea typeface="微软雅黑" panose="020B0503020204020204" pitchFamily="34" charset="-122"/>
              </a:rPr>
              <a:t>智能无人机关键技术</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智能控制无人机实现核心目标的关键技术</a:t>
            </a:r>
            <a:endParaRPr lang="en-US" altLang="zh-CN"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 xmlns:a16="http://schemas.microsoft.com/office/drawing/2014/main" id="{42C5C05B-88EC-4684-B216-DF5004D05F17}"/>
              </a:ext>
            </a:extLst>
          </p:cNvPr>
          <p:cNvPicPr>
            <a:picLocks noChangeAspect="1"/>
          </p:cNvPicPr>
          <p:nvPr/>
        </p:nvPicPr>
        <p:blipFill rotWithShape="1">
          <a:blip r:embed="rId3"/>
          <a:srcRect l="30496" t="18964" r="31111" b="40329"/>
          <a:stretch/>
        </p:blipFill>
        <p:spPr>
          <a:xfrm>
            <a:off x="299535" y="3429001"/>
            <a:ext cx="4664897" cy="2782182"/>
          </a:xfrm>
          <a:prstGeom prst="rect">
            <a:avLst/>
          </a:prstGeom>
        </p:spPr>
      </p:pic>
      <p:sp>
        <p:nvSpPr>
          <p:cNvPr id="9" name="文本框 886">
            <a:extLst>
              <a:ext uri="{FF2B5EF4-FFF2-40B4-BE49-F238E27FC236}">
                <a16:creationId xmlns="" xmlns:a16="http://schemas.microsoft.com/office/drawing/2014/main" id="{ED860181-5E2C-405D-B3DF-30647632DA20}"/>
              </a:ext>
            </a:extLst>
          </p:cNvPr>
          <p:cNvSpPr txBox="1"/>
          <p:nvPr/>
        </p:nvSpPr>
        <p:spPr>
          <a:xfrm>
            <a:off x="2066344" y="6114895"/>
            <a:ext cx="5003697"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8. </a:t>
            </a:r>
            <a:r>
              <a:rPr lang="zh-CN" altLang="en-US" sz="1200" dirty="0">
                <a:latin typeface="微软雅黑" panose="020B0503020204020204" pitchFamily="34" charset="-122"/>
                <a:ea typeface="微软雅黑" panose="020B0503020204020204" pitchFamily="34" charset="-122"/>
              </a:rPr>
              <a:t>一种分布式系统结构原理示意图</a:t>
            </a: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 和分布式控制结构原理图</a:t>
            </a:r>
            <a:r>
              <a:rPr lang="en-US" altLang="zh-CN" sz="1200" dirty="0">
                <a:latin typeface="微软雅黑" panose="020B0503020204020204" pitchFamily="34" charset="-122"/>
                <a:ea typeface="微软雅黑" panose="020B0503020204020204" pitchFamily="34" charset="-122"/>
              </a:rPr>
              <a:t>(b)</a:t>
            </a:r>
            <a:r>
              <a:rPr lang="en-US" altLang="zh-CN" sz="1200" baseline="30000" dirty="0">
                <a:latin typeface="微软雅黑" panose="020B0503020204020204" pitchFamily="34" charset="-122"/>
                <a:ea typeface="微软雅黑" panose="020B0503020204020204" pitchFamily="34" charset="-122"/>
              </a:rPr>
              <a:t>[4]</a:t>
            </a:r>
            <a:endParaRPr lang="zh-CN" altLang="en-US" sz="1200" baseline="30000" dirty="0">
              <a:latin typeface="微软雅黑" pitchFamily="34" charset="-122"/>
              <a:ea typeface="微软雅黑" pitchFamily="34" charset="-122"/>
            </a:endParaRPr>
          </a:p>
        </p:txBody>
      </p:sp>
      <p:pic>
        <p:nvPicPr>
          <p:cNvPr id="12" name="图片 11">
            <a:extLst>
              <a:ext uri="{FF2B5EF4-FFF2-40B4-BE49-F238E27FC236}">
                <a16:creationId xmlns="" xmlns:a16="http://schemas.microsoft.com/office/drawing/2014/main" id="{BC903CC9-82F2-441A-9262-B99D0075515B}"/>
              </a:ext>
            </a:extLst>
          </p:cNvPr>
          <p:cNvPicPr>
            <a:picLocks noChangeAspect="1"/>
          </p:cNvPicPr>
          <p:nvPr/>
        </p:nvPicPr>
        <p:blipFill rotWithShape="1">
          <a:blip r:embed="rId3"/>
          <a:srcRect l="36304" t="59863" r="36725" b="11119"/>
          <a:stretch/>
        </p:blipFill>
        <p:spPr>
          <a:xfrm>
            <a:off x="4937040" y="3674805"/>
            <a:ext cx="4025715" cy="2436298"/>
          </a:xfrm>
          <a:prstGeom prst="rect">
            <a:avLst/>
          </a:prstGeom>
        </p:spPr>
      </p:pic>
      <p:sp>
        <p:nvSpPr>
          <p:cNvPr id="11" name="矩形 10">
            <a:extLst>
              <a:ext uri="{FF2B5EF4-FFF2-40B4-BE49-F238E27FC236}">
                <a16:creationId xmlns="" xmlns:a16="http://schemas.microsoft.com/office/drawing/2014/main" id="{B93F5EC9-D889-48AC-9876-938E6AA9114D}"/>
              </a:ext>
            </a:extLst>
          </p:cNvPr>
          <p:cNvSpPr/>
          <p:nvPr/>
        </p:nvSpPr>
        <p:spPr>
          <a:xfrm>
            <a:off x="461988" y="1617423"/>
            <a:ext cx="8220021" cy="1336071"/>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分布式体系结构实现硬件和功能可扩展</a:t>
            </a:r>
            <a:endParaRPr lang="en-US" altLang="zh-CN" sz="2000" b="1" dirty="0">
              <a:solidFill>
                <a:prstClr val="black"/>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prstClr val="black"/>
                </a:solidFill>
                <a:latin typeface="微软雅黑" panose="020B0503020204020204" pitchFamily="34" charset="-122"/>
                <a:ea typeface="微软雅黑" panose="020B0503020204020204" pitchFamily="34" charset="-122"/>
              </a:rPr>
              <a:t>系统结构应采用分布式系统</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信息感知与获取的传感器</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部件</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、信息处理分析与决策计算单元、指令执行部件采用相对独立</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并分布式配置。</a:t>
            </a:r>
          </a:p>
        </p:txBody>
      </p:sp>
      <p:sp>
        <p:nvSpPr>
          <p:cNvPr id="7" name="灯片编号占位符 6"/>
          <p:cNvSpPr>
            <a:spLocks noGrp="1"/>
          </p:cNvSpPr>
          <p:nvPr>
            <p:ph type="sldNum" sz="quarter" idx="12"/>
          </p:nvPr>
        </p:nvSpPr>
        <p:spPr/>
        <p:txBody>
          <a:bodyPr/>
          <a:lstStyle/>
          <a:p>
            <a:r>
              <a:rPr lang="en-US" altLang="zh-CN" smtClean="0"/>
              <a:t>-</a:t>
            </a:r>
            <a:fld id="{3017F142-78A3-49C6-8140-979312A21E8F}" type="slidenum">
              <a:rPr lang="zh-CN" altLang="en-US" smtClean="0"/>
              <a:t>11</a:t>
            </a:fld>
            <a:r>
              <a:rPr lang="en-US" altLang="zh-CN" smtClean="0"/>
              <a:t>-</a:t>
            </a:r>
            <a:endParaRPr lang="zh-CN" altLang="en-US" dirty="0"/>
          </a:p>
        </p:txBody>
      </p:sp>
    </p:spTree>
    <p:extLst>
      <p:ext uri="{BB962C8B-B14F-4D97-AF65-F5344CB8AC3E}">
        <p14:creationId xmlns:p14="http://schemas.microsoft.com/office/powerpoint/2010/main" val="2138517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B93F5EC9-D889-48AC-9876-938E6AA9114D}"/>
              </a:ext>
            </a:extLst>
          </p:cNvPr>
          <p:cNvSpPr/>
          <p:nvPr/>
        </p:nvSpPr>
        <p:spPr>
          <a:xfrm>
            <a:off x="461988" y="1617423"/>
            <a:ext cx="8220021" cy="2816156"/>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通过单机和多机智能实现</a:t>
            </a:r>
            <a:r>
              <a:rPr lang="zh-CN" altLang="en-US" sz="2000" b="1" dirty="0">
                <a:latin typeface="微软雅黑" panose="020B0503020204020204" pitchFamily="34" charset="-122"/>
                <a:ea typeface="微软雅黑" panose="020B0503020204020204" pitchFamily="34" charset="-122"/>
              </a:rPr>
              <a:t>自主感知决策和群体协作交互</a:t>
            </a:r>
            <a:r>
              <a:rPr lang="en-US" altLang="zh-CN" sz="2000" b="1" dirty="0">
                <a:latin typeface="微软雅黑" panose="020B0503020204020204" pitchFamily="34" charset="-122"/>
                <a:ea typeface="微软雅黑" panose="020B0503020204020204" pitchFamily="34" charset="-122"/>
              </a:rPr>
              <a:t>(1)</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u"/>
            </a:pPr>
            <a:r>
              <a:rPr lang="zh-CN" altLang="en-US" b="1" dirty="0">
                <a:solidFill>
                  <a:prstClr val="black"/>
                </a:solidFill>
                <a:latin typeface="微软雅黑" panose="020B0503020204020204" pitchFamily="34" charset="-122"/>
                <a:ea typeface="微软雅黑" panose="020B0503020204020204" pitchFamily="34" charset="-122"/>
              </a:rPr>
              <a:t>单机智能的关键技术</a:t>
            </a:r>
            <a:endParaRPr lang="en-US" altLang="zh-CN" b="1" dirty="0">
              <a:solidFill>
                <a:prstClr val="black"/>
              </a:solidFill>
              <a:latin typeface="微软雅黑" panose="020B0503020204020204" pitchFamily="34" charset="-122"/>
              <a:ea typeface="微软雅黑" panose="020B0503020204020204" pitchFamily="34" charset="-122"/>
            </a:endParaRPr>
          </a:p>
          <a:p>
            <a:pPr marL="1200150" lvl="2" indent="-285750">
              <a:lnSpc>
                <a:spcPct val="150000"/>
              </a:lnSpc>
              <a:buFont typeface="Wingdings" panose="05000000000000000000" pitchFamily="2" charset="2"/>
              <a:buChar char="ü"/>
            </a:pPr>
            <a:r>
              <a:rPr lang="zh-CN" altLang="en-US" sz="1600" b="1" dirty="0">
                <a:solidFill>
                  <a:srgbClr val="C00000"/>
                </a:solidFill>
                <a:latin typeface="微软雅黑" panose="020B0503020204020204" pitchFamily="34" charset="-122"/>
                <a:ea typeface="微软雅黑" panose="020B0503020204020204" pitchFamily="34" charset="-122"/>
              </a:rPr>
              <a:t>智能感知与规避技术</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信息融合、图像识别、</a:t>
            </a:r>
            <a:r>
              <a:rPr lang="en-US" altLang="zh-CN" sz="1600" b="1" dirty="0">
                <a:solidFill>
                  <a:srgbClr val="C00000"/>
                </a:solidFill>
                <a:latin typeface="微软雅黑" panose="020B0503020204020204" pitchFamily="34" charset="-122"/>
                <a:ea typeface="微软雅黑" panose="020B0503020204020204" pitchFamily="34" charset="-122"/>
              </a:rPr>
              <a:t>slam</a:t>
            </a:r>
            <a:r>
              <a:rPr lang="zh-CN" altLang="en-US" sz="1600" b="1" dirty="0">
                <a:solidFill>
                  <a:srgbClr val="C00000"/>
                </a:solidFill>
                <a:latin typeface="微软雅黑" panose="020B0503020204020204" pitchFamily="34" charset="-122"/>
                <a:ea typeface="微软雅黑" panose="020B0503020204020204" pitchFamily="34" charset="-122"/>
              </a:rPr>
              <a:t>空间定位</a:t>
            </a:r>
            <a:r>
              <a:rPr lang="en-US" altLang="zh-CN" sz="1600" b="1" dirty="0">
                <a:solidFill>
                  <a:srgbClr val="C00000"/>
                </a:solidFill>
                <a:latin typeface="微软雅黑" panose="020B0503020204020204" pitchFamily="34" charset="-122"/>
                <a:ea typeface="微软雅黑" panose="020B0503020204020204" pitchFamily="34" charset="-122"/>
              </a:rPr>
              <a:t>)</a:t>
            </a:r>
          </a:p>
          <a:p>
            <a:pPr marL="1200150" lvl="2" indent="-285750">
              <a:lnSpc>
                <a:spcPct val="150000"/>
              </a:lnSpc>
              <a:buFont typeface="Wingdings" panose="05000000000000000000" pitchFamily="2" charset="2"/>
              <a:buChar char="ü"/>
            </a:pPr>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智能路径规划技术</a:t>
            </a:r>
            <a:r>
              <a:rPr lang="en-US" altLang="zh-CN" sz="1600" b="1" dirty="0" smtClean="0">
                <a:solidFill>
                  <a:schemeClr val="accent2">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2">
                    <a:lumMod val="75000"/>
                  </a:schemeClr>
                </a:solidFill>
                <a:latin typeface="微软雅黑" panose="020B0503020204020204" pitchFamily="34" charset="-122"/>
                <a:ea typeface="微软雅黑" panose="020B0503020204020204" pitchFamily="34" charset="-122"/>
              </a:rPr>
              <a:t>群智能算法</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2">
                    <a:lumMod val="75000"/>
                  </a:schemeClr>
                </a:solidFill>
                <a:latin typeface="微软雅黑" panose="020B0503020204020204" pitchFamily="34" charset="-122"/>
                <a:ea typeface="微软雅黑" panose="020B0503020204020204" pitchFamily="34" charset="-122"/>
              </a:rPr>
              <a:t>神经网络</a:t>
            </a:r>
            <a:r>
              <a:rPr lang="en-US" altLang="zh-CN" sz="1600" b="1" dirty="0" smtClean="0">
                <a:solidFill>
                  <a:schemeClr val="accent2">
                    <a:lumMod val="75000"/>
                  </a:schemeClr>
                </a:solidFill>
                <a:latin typeface="微软雅黑" panose="020B0503020204020204" pitchFamily="34" charset="-122"/>
                <a:ea typeface="微软雅黑" panose="020B0503020204020204" pitchFamily="34" charset="-122"/>
              </a:rPr>
              <a:t>)</a:t>
            </a:r>
            <a:endParaRPr lang="en-US" altLang="zh-CN" sz="1600" b="1" dirty="0">
              <a:solidFill>
                <a:schemeClr val="accent2">
                  <a:lumMod val="75000"/>
                </a:schemeClr>
              </a:solidFill>
              <a:latin typeface="微软雅黑" panose="020B0503020204020204" pitchFamily="34" charset="-122"/>
              <a:ea typeface="微软雅黑" panose="020B0503020204020204" pitchFamily="34" charset="-122"/>
            </a:endParaRPr>
          </a:p>
          <a:p>
            <a:pPr marL="1200150" lvl="2" indent="-285750">
              <a:lnSpc>
                <a:spcPct val="150000"/>
              </a:lnSpc>
              <a:buFont typeface="Wingdings" panose="05000000000000000000" pitchFamily="2" charset="2"/>
              <a:buChar char="ü"/>
            </a:pP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智能飞行控制技术</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rPr>
              <a:t>自决策、自学习</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a:t>
            </a:r>
          </a:p>
          <a:p>
            <a:pPr marL="1200150" lvl="2" indent="-285750">
              <a:lnSpc>
                <a:spcPct val="150000"/>
              </a:lnSpc>
              <a:buFont typeface="Wingdings" panose="05000000000000000000" pitchFamily="2" charset="2"/>
              <a:buChar char="ü"/>
            </a:pPr>
            <a:r>
              <a:rPr lang="zh-CN" altLang="en-US" sz="1600" dirty="0">
                <a:solidFill>
                  <a:prstClr val="black"/>
                </a:solidFill>
                <a:latin typeface="微软雅黑" panose="020B0503020204020204" pitchFamily="34" charset="-122"/>
                <a:ea typeface="微软雅黑" panose="020B0503020204020204" pitchFamily="34" charset="-122"/>
              </a:rPr>
              <a:t>智能空域整合技术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1200150" lvl="2" indent="-285750">
              <a:lnSpc>
                <a:spcPct val="150000"/>
              </a:lnSpc>
              <a:buFont typeface="Wingdings" panose="05000000000000000000" pitchFamily="2" charset="2"/>
              <a:buChar char="ü"/>
            </a:pPr>
            <a:r>
              <a:rPr lang="zh-CN" altLang="en-US" sz="1600" dirty="0">
                <a:solidFill>
                  <a:prstClr val="black"/>
                </a:solidFill>
                <a:latin typeface="微软雅黑" panose="020B0503020204020204" pitchFamily="34" charset="-122"/>
                <a:ea typeface="微软雅黑" panose="020B0503020204020204" pitchFamily="34" charset="-122"/>
              </a:rPr>
              <a:t>智能飞行技术</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 </a:t>
            </a:r>
            <a:r>
              <a:rPr lang="zh-CN" altLang="en-US" sz="2800" b="1" dirty="0">
                <a:solidFill>
                  <a:schemeClr val="bg1"/>
                </a:solidFill>
                <a:latin typeface="微软雅黑" panose="020B0503020204020204" pitchFamily="34" charset="-122"/>
                <a:ea typeface="微软雅黑" panose="020B0503020204020204" pitchFamily="34" charset="-122"/>
              </a:rPr>
              <a:t>智能无人机关键技术</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智能控制无人机实现核心目标的关键技术</a:t>
            </a:r>
            <a:endParaRPr lang="en-US" altLang="zh-CN" b="1" dirty="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 xmlns:a16="http://schemas.microsoft.com/office/drawing/2014/main" id="{0B33A0D7-2603-4384-9E0D-BCCC04D2554B}"/>
              </a:ext>
            </a:extLst>
          </p:cNvPr>
          <p:cNvGrpSpPr/>
          <p:nvPr/>
        </p:nvGrpSpPr>
        <p:grpSpPr>
          <a:xfrm>
            <a:off x="4209288" y="4000092"/>
            <a:ext cx="4465963" cy="2256928"/>
            <a:chOff x="3355426" y="2298650"/>
            <a:chExt cx="5326583" cy="2697060"/>
          </a:xfrm>
        </p:grpSpPr>
        <p:pic>
          <p:nvPicPr>
            <p:cNvPr id="17" name="图片 16">
              <a:extLst>
                <a:ext uri="{FF2B5EF4-FFF2-40B4-BE49-F238E27FC236}">
                  <a16:creationId xmlns="" xmlns:a16="http://schemas.microsoft.com/office/drawing/2014/main" id="{0097A04D-64E1-45FC-9011-BB9D43B62631}"/>
                </a:ext>
              </a:extLst>
            </p:cNvPr>
            <p:cNvPicPr>
              <a:picLocks noChangeAspect="1"/>
            </p:cNvPicPr>
            <p:nvPr/>
          </p:nvPicPr>
          <p:blipFill rotWithShape="1">
            <a:blip r:embed="rId3"/>
            <a:srcRect l="54710" t="45728" r="5053" b="19914"/>
            <a:stretch/>
          </p:blipFill>
          <p:spPr>
            <a:xfrm>
              <a:off x="3355426" y="2298650"/>
              <a:ext cx="5326583" cy="2558561"/>
            </a:xfrm>
            <a:prstGeom prst="rect">
              <a:avLst/>
            </a:prstGeom>
          </p:spPr>
        </p:pic>
        <p:sp>
          <p:nvSpPr>
            <p:cNvPr id="18" name="文本框 886">
              <a:extLst>
                <a:ext uri="{FF2B5EF4-FFF2-40B4-BE49-F238E27FC236}">
                  <a16:creationId xmlns="" xmlns:a16="http://schemas.microsoft.com/office/drawing/2014/main" id="{6CC98642-40F5-4912-BE41-B1F43C98AE95}"/>
                </a:ext>
              </a:extLst>
            </p:cNvPr>
            <p:cNvSpPr txBox="1"/>
            <p:nvPr/>
          </p:nvSpPr>
          <p:spPr>
            <a:xfrm>
              <a:off x="3516868" y="4718711"/>
              <a:ext cx="5003697"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9. </a:t>
              </a:r>
              <a:r>
                <a:rPr lang="zh-CN" altLang="en-US" sz="1200" dirty="0">
                  <a:latin typeface="微软雅黑" panose="020B0503020204020204" pitchFamily="34" charset="-122"/>
                  <a:ea typeface="微软雅黑" panose="020B0503020204020204" pitchFamily="34" charset="-122"/>
                </a:rPr>
                <a:t>基于遗传算法的全局航行路径规划方法</a:t>
              </a:r>
              <a:r>
                <a:rPr lang="en-US" altLang="zh-CN" sz="1200" baseline="30000" dirty="0">
                  <a:latin typeface="微软雅黑" panose="020B0503020204020204" pitchFamily="34" charset="-122"/>
                  <a:ea typeface="微软雅黑" panose="020B0503020204020204" pitchFamily="34" charset="-122"/>
                </a:rPr>
                <a:t>[3]</a:t>
              </a:r>
              <a:endParaRPr lang="zh-CN" altLang="en-US" sz="1200" baseline="30000" dirty="0">
                <a:latin typeface="微软雅黑" pitchFamily="34" charset="-122"/>
                <a:ea typeface="微软雅黑" pitchFamily="34" charset="-122"/>
              </a:endParaRPr>
            </a:p>
          </p:txBody>
        </p:sp>
      </p:gr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12</a:t>
            </a:fld>
            <a:r>
              <a:rPr lang="en-US" altLang="zh-CN" smtClean="0"/>
              <a:t>-</a:t>
            </a:r>
            <a:endParaRPr lang="zh-CN" altLang="en-US" dirty="0"/>
          </a:p>
        </p:txBody>
      </p:sp>
    </p:spTree>
    <p:extLst>
      <p:ext uri="{BB962C8B-B14F-4D97-AF65-F5344CB8AC3E}">
        <p14:creationId xmlns:p14="http://schemas.microsoft.com/office/powerpoint/2010/main" val="38112215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 </a:t>
            </a:r>
            <a:r>
              <a:rPr lang="zh-CN" altLang="en-US" sz="2800" b="1" dirty="0">
                <a:solidFill>
                  <a:schemeClr val="bg1"/>
                </a:solidFill>
                <a:latin typeface="微软雅黑" panose="020B0503020204020204" pitchFamily="34" charset="-122"/>
                <a:ea typeface="微软雅黑" panose="020B0503020204020204" pitchFamily="34" charset="-122"/>
              </a:rPr>
              <a:t>智能无人机关键技术</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智能控制无人机实现核心目标的关键技术</a:t>
            </a:r>
            <a:endParaRPr lang="en-US" altLang="zh-CN" b="1"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 xmlns:a16="http://schemas.microsoft.com/office/drawing/2014/main" id="{31654E2B-1727-4886-94FE-FB9E028BF0DF}"/>
              </a:ext>
            </a:extLst>
          </p:cNvPr>
          <p:cNvSpPr/>
          <p:nvPr/>
        </p:nvSpPr>
        <p:spPr>
          <a:xfrm>
            <a:off x="461988" y="1617423"/>
            <a:ext cx="8220021" cy="3323987"/>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通过单机和多机智能实现</a:t>
            </a:r>
            <a:r>
              <a:rPr lang="zh-CN" altLang="en-US" sz="2000" b="1" dirty="0">
                <a:latin typeface="微软雅黑" panose="020B0503020204020204" pitchFamily="34" charset="-122"/>
                <a:ea typeface="微软雅黑" panose="020B0503020204020204" pitchFamily="34" charset="-122"/>
              </a:rPr>
              <a:t>自主感知决策和群体协作交互</a:t>
            </a:r>
            <a:r>
              <a:rPr lang="en-US" altLang="zh-CN" sz="2000" b="1" dirty="0">
                <a:latin typeface="微软雅黑" panose="020B0503020204020204" pitchFamily="34" charset="-122"/>
                <a:ea typeface="微软雅黑" panose="020B0503020204020204" pitchFamily="34" charset="-122"/>
              </a:rPr>
              <a:t>(2)</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u"/>
            </a:pPr>
            <a:r>
              <a:rPr lang="zh-CN" altLang="en-US" b="1" dirty="0">
                <a:solidFill>
                  <a:prstClr val="black"/>
                </a:solidFill>
                <a:latin typeface="微软雅黑" panose="020B0503020204020204" pitchFamily="34" charset="-122"/>
                <a:ea typeface="微软雅黑" panose="020B0503020204020204" pitchFamily="34" charset="-122"/>
              </a:rPr>
              <a:t>多机协同智能</a:t>
            </a:r>
            <a:endParaRPr lang="en-US" altLang="zh-CN" b="1" dirty="0">
              <a:solidFill>
                <a:prstClr val="black"/>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ü"/>
            </a:pPr>
            <a:r>
              <a:rPr lang="zh-CN" altLang="en-US" sz="1600" b="1" dirty="0">
                <a:solidFill>
                  <a:srgbClr val="C00000"/>
                </a:solidFill>
                <a:latin typeface="微软雅黑" panose="020B0503020204020204" pitchFamily="34" charset="-122"/>
                <a:ea typeface="微软雅黑" panose="020B0503020204020204" pitchFamily="34" charset="-122"/>
              </a:rPr>
              <a:t>协同指挥控制</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编队控制、任务规划和目标分配</a:t>
            </a:r>
            <a:r>
              <a:rPr lang="en-US" altLang="zh-CN" sz="1600" b="1" dirty="0">
                <a:solidFill>
                  <a:srgbClr val="C00000"/>
                </a:solidFill>
                <a:latin typeface="微软雅黑" panose="020B0503020204020204" pitchFamily="34" charset="-122"/>
                <a:ea typeface="微软雅黑" panose="020B0503020204020204" pitchFamily="34" charset="-122"/>
              </a:rPr>
              <a:t>)</a:t>
            </a:r>
          </a:p>
          <a:p>
            <a:pPr marL="1257300" lvl="2" indent="-342900">
              <a:lnSpc>
                <a:spcPct val="150000"/>
              </a:lnSpc>
              <a:buFont typeface="Wingdings" panose="05000000000000000000" pitchFamily="2" charset="2"/>
              <a:buChar char="ü"/>
            </a:pPr>
            <a:r>
              <a:rPr lang="zh-CN" altLang="en-US" sz="1600" dirty="0">
                <a:solidFill>
                  <a:prstClr val="black"/>
                </a:solidFill>
                <a:latin typeface="微软雅黑" panose="020B0503020204020204" pitchFamily="34" charset="-122"/>
                <a:ea typeface="微软雅黑" panose="020B0503020204020204" pitchFamily="34" charset="-122"/>
              </a:rPr>
              <a:t>协同态势生成和评估</a:t>
            </a:r>
            <a:endParaRPr lang="en-US" altLang="zh-CN" sz="1600" dirty="0">
              <a:solidFill>
                <a:prstClr val="black"/>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ü"/>
            </a:pPr>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协同路径规划</a:t>
            </a:r>
            <a:r>
              <a:rPr lang="en-US" altLang="zh-CN" sz="1600" b="1" dirty="0">
                <a:solidFill>
                  <a:schemeClr val="accent2">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动态路径规划</a:t>
            </a:r>
            <a:r>
              <a:rPr lang="en-US" altLang="zh-CN" sz="1600" b="1" dirty="0">
                <a:solidFill>
                  <a:schemeClr val="accent2">
                    <a:lumMod val="75000"/>
                  </a:schemeClr>
                </a:solidFill>
                <a:latin typeface="微软雅黑" panose="020B0503020204020204" pitchFamily="34" charset="-122"/>
                <a:ea typeface="微软雅黑" panose="020B0503020204020204" pitchFamily="34" charset="-122"/>
              </a:rPr>
              <a:t>)</a:t>
            </a:r>
          </a:p>
          <a:p>
            <a:pPr marL="1257300" lvl="2" indent="-342900">
              <a:lnSpc>
                <a:spcPct val="150000"/>
              </a:lnSpc>
              <a:buFont typeface="Wingdings" panose="05000000000000000000" pitchFamily="2" charset="2"/>
              <a:buChar char="ü"/>
            </a:pPr>
            <a:r>
              <a:rPr lang="zh-CN" altLang="en-US" sz="1600" dirty="0">
                <a:solidFill>
                  <a:prstClr val="black"/>
                </a:solidFill>
                <a:latin typeface="微软雅黑" panose="020B0503020204020204" pitchFamily="34" charset="-122"/>
                <a:ea typeface="微软雅黑" panose="020B0503020204020204" pitchFamily="34" charset="-122"/>
              </a:rPr>
              <a:t>协同语义交互技术</a:t>
            </a:r>
            <a:endParaRPr lang="en-US" altLang="zh-CN" sz="2000" b="1" dirty="0">
              <a:solidFill>
                <a:schemeClr val="accent6">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持续学习实现智能水平可持续提升</a:t>
            </a:r>
            <a:endParaRPr lang="en-US" altLang="zh-CN" sz="2000" b="1" dirty="0">
              <a:solidFill>
                <a:schemeClr val="accent6">
                  <a:lumMod val="75000"/>
                </a:schemeClr>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schemeClr val="accent6">
                    <a:lumMod val="75000"/>
                  </a:schemeClr>
                </a:solidFill>
                <a:latin typeface="微软雅黑" panose="020B0503020204020204" pitchFamily="34" charset="-122"/>
                <a:ea typeface="微软雅黑" panose="020B0503020204020204" pitchFamily="34" charset="-122"/>
              </a:rPr>
              <a:t>在线学习和离线学习结合实现智能螺旋迭代提升</a:t>
            </a:r>
            <a:r>
              <a:rPr lang="zh-CN" altLang="en-US" dirty="0">
                <a:solidFill>
                  <a:schemeClr val="accent2">
                    <a:lumMod val="75000"/>
                  </a:schemeClr>
                </a:solidFill>
                <a:latin typeface="微软雅黑" panose="020B0503020204020204" pitchFamily="34" charset="-122"/>
                <a:ea typeface="微软雅黑" panose="020B0503020204020204" pitchFamily="34" charset="-122"/>
              </a:rPr>
              <a:t>。</a:t>
            </a:r>
            <a:endParaRPr lang="en-US" altLang="zh-CN"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13</a:t>
            </a:fld>
            <a:r>
              <a:rPr lang="en-US" altLang="zh-CN" smtClean="0"/>
              <a:t>-</a:t>
            </a:r>
            <a:endParaRPr lang="zh-CN" altLang="en-US" dirty="0"/>
          </a:p>
        </p:txBody>
      </p:sp>
    </p:spTree>
    <p:extLst>
      <p:ext uri="{BB962C8B-B14F-4D97-AF65-F5344CB8AC3E}">
        <p14:creationId xmlns:p14="http://schemas.microsoft.com/office/powerpoint/2010/main" val="11088591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 </a:t>
            </a:r>
            <a:r>
              <a:rPr lang="zh-CN" altLang="en-US" sz="2800" b="1" dirty="0">
                <a:solidFill>
                  <a:schemeClr val="bg1"/>
                </a:solidFill>
                <a:latin typeface="微软雅黑" panose="020B0503020204020204" pitchFamily="34" charset="-122"/>
                <a:ea typeface="微软雅黑" panose="020B0503020204020204" pitchFamily="34" charset="-122"/>
              </a:rPr>
              <a:t>智能无人机的研究现状</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开源飞控</a:t>
            </a:r>
            <a:endParaRPr lang="en-US" altLang="zh-CN" b="1"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 xmlns:a16="http://schemas.microsoft.com/office/drawing/2014/main" id="{31654E2B-1727-4886-94FE-FB9E028BF0DF}"/>
              </a:ext>
            </a:extLst>
          </p:cNvPr>
          <p:cNvSpPr/>
          <p:nvPr/>
        </p:nvSpPr>
        <p:spPr>
          <a:xfrm>
            <a:off x="461988" y="1617423"/>
            <a:ext cx="8220021" cy="961289"/>
          </a:xfrm>
          <a:prstGeom prst="rect">
            <a:avLst/>
          </a:prstGeom>
        </p:spPr>
        <p:txBody>
          <a:bodyPr wrap="square">
            <a:spAutoFit/>
          </a:bodyPr>
          <a:lstStyle/>
          <a:p>
            <a:pPr>
              <a:lnSpc>
                <a:spcPct val="150000"/>
              </a:lnSpc>
            </a:pPr>
            <a:endParaRPr lang="en-US" altLang="zh-CN" sz="2000" b="1" dirty="0">
              <a:solidFill>
                <a:schemeClr val="accent2">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000" b="1" dirty="0">
              <a:solidFill>
                <a:schemeClr val="accent2">
                  <a:lumMod val="75000"/>
                </a:schemeClr>
              </a:solidFill>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 xmlns:a16="http://schemas.microsoft.com/office/drawing/2014/main" id="{4DE0D14D-7235-4CCB-B95E-8720343EBC4A}"/>
              </a:ext>
            </a:extLst>
          </p:cNvPr>
          <p:cNvGraphicFramePr>
            <a:graphicFrameLocks noGrp="1"/>
          </p:cNvGraphicFramePr>
          <p:nvPr>
            <p:extLst>
              <p:ext uri="{D42A27DB-BD31-4B8C-83A1-F6EECF244321}">
                <p14:modId xmlns:p14="http://schemas.microsoft.com/office/powerpoint/2010/main" val="3893803016"/>
              </p:ext>
            </p:extLst>
          </p:nvPr>
        </p:nvGraphicFramePr>
        <p:xfrm>
          <a:off x="1224643" y="3374003"/>
          <a:ext cx="7374418" cy="2918724"/>
        </p:xfrm>
        <a:graphic>
          <a:graphicData uri="http://schemas.openxmlformats.org/drawingml/2006/table">
            <a:tbl>
              <a:tblPr firstRow="1" bandRow="1">
                <a:tableStyleId>{2D5ABB26-0587-4C30-8999-92F81FD0307C}</a:tableStyleId>
              </a:tblPr>
              <a:tblGrid>
                <a:gridCol w="1139854">
                  <a:extLst>
                    <a:ext uri="{9D8B030D-6E8A-4147-A177-3AD203B41FA5}">
                      <a16:colId xmlns="" xmlns:a16="http://schemas.microsoft.com/office/drawing/2014/main" val="3473051924"/>
                    </a:ext>
                  </a:extLst>
                </a:gridCol>
                <a:gridCol w="6234564">
                  <a:extLst>
                    <a:ext uri="{9D8B030D-6E8A-4147-A177-3AD203B41FA5}">
                      <a16:colId xmlns="" xmlns:a16="http://schemas.microsoft.com/office/drawing/2014/main" val="1851658328"/>
                    </a:ext>
                  </a:extLst>
                </a:gridCol>
              </a:tblGrid>
              <a:tr h="334054">
                <a:tc>
                  <a:txBody>
                    <a:bodyPr/>
                    <a:lstStyle/>
                    <a:p>
                      <a:pPr algn="ctr"/>
                      <a:r>
                        <a:rPr lang="zh-CN" altLang="en-US" sz="1400" dirty="0"/>
                        <a:t>名称</a:t>
                      </a:r>
                      <a:endParaRPr lang="zh-CN" altLang="en-US" sz="1400"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a:t>功能</a:t>
                      </a:r>
                      <a:endParaRPr lang="zh-CN" altLang="en-US" sz="1400" dirty="0">
                        <a:latin typeface="微软雅黑" panose="020B0503020204020204" pitchFamily="34" charset="-122"/>
                        <a:ea typeface="微软雅黑" panose="020B0503020204020204" pitchFamily="34" charset="-122"/>
                      </a:endParaRP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889905483"/>
                  </a:ext>
                </a:extLst>
              </a:tr>
              <a:tr h="334054">
                <a:tc>
                  <a:txBody>
                    <a:bodyPr/>
                    <a:lstStyle/>
                    <a:p>
                      <a:pPr algn="ctr"/>
                      <a:r>
                        <a:rPr lang="en-US" altLang="zh-CN" sz="1200" kern="1200" dirty="0">
                          <a:solidFill>
                            <a:schemeClr val="bg1"/>
                          </a:solidFill>
                          <a:effectLst/>
                        </a:rPr>
                        <a:t>Arduino</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r>
                        <a:rPr lang="zh-CN" altLang="en-US" sz="1200" dirty="0">
                          <a:solidFill>
                            <a:schemeClr val="bg1"/>
                          </a:solidFill>
                        </a:rPr>
                        <a:t>基础飞行控制功能</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extLst>
                  <a:ext uri="{0D108BD9-81ED-4DB2-BD59-A6C34878D82A}">
                    <a16:rowId xmlns="" xmlns:a16="http://schemas.microsoft.com/office/drawing/2014/main" val="2627648184"/>
                  </a:ext>
                </a:extLst>
              </a:tr>
              <a:tr h="334054">
                <a:tc>
                  <a:txBody>
                    <a:bodyPr/>
                    <a:lstStyle/>
                    <a:p>
                      <a:pPr algn="ctr"/>
                      <a:r>
                        <a:rPr lang="en-US" altLang="zh-CN" sz="1200" kern="1200" dirty="0" err="1">
                          <a:solidFill>
                            <a:schemeClr val="bg1"/>
                          </a:solidFill>
                          <a:effectLst/>
                        </a:rPr>
                        <a:t>MultiWiiCopter</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r>
                        <a:rPr lang="zh-CN" altLang="en-US" sz="1200" kern="1200" dirty="0">
                          <a:solidFill>
                            <a:schemeClr val="bg1"/>
                          </a:solidFill>
                          <a:effectLst/>
                        </a:rPr>
                        <a:t>支持很多奇特的飞行器类型。</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extLst>
                  <a:ext uri="{0D108BD9-81ED-4DB2-BD59-A6C34878D82A}">
                    <a16:rowId xmlns="" xmlns:a16="http://schemas.microsoft.com/office/drawing/2014/main" val="3496322964"/>
                  </a:ext>
                </a:extLst>
              </a:tr>
              <a:tr h="334054">
                <a:tc>
                  <a:txBody>
                    <a:bodyPr/>
                    <a:lstStyle/>
                    <a:p>
                      <a:pPr algn="ctr"/>
                      <a:r>
                        <a:rPr lang="en-US" altLang="zh-CN" sz="1200" kern="1200" dirty="0">
                          <a:solidFill>
                            <a:schemeClr val="bg1"/>
                          </a:solidFill>
                          <a:effectLst/>
                        </a:rPr>
                        <a:t>Paparazzi</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5">
                        <a:lumMod val="75000"/>
                      </a:schemeClr>
                    </a:solidFill>
                  </a:tcPr>
                </a:tc>
                <a:tc>
                  <a:txBody>
                    <a:bodyPr/>
                    <a:lstStyle/>
                    <a:p>
                      <a:r>
                        <a:rPr lang="zh-CN" altLang="en-US" sz="1200" dirty="0">
                          <a:solidFill>
                            <a:schemeClr val="bg1"/>
                          </a:solidFill>
                        </a:rPr>
                        <a:t>支持地面站硬件。</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5">
                        <a:lumMod val="75000"/>
                      </a:schemeClr>
                    </a:solidFill>
                  </a:tcPr>
                </a:tc>
                <a:extLst>
                  <a:ext uri="{0D108BD9-81ED-4DB2-BD59-A6C34878D82A}">
                    <a16:rowId xmlns="" xmlns:a16="http://schemas.microsoft.com/office/drawing/2014/main" val="719272545"/>
                  </a:ext>
                </a:extLst>
              </a:tr>
              <a:tr h="334054">
                <a:tc>
                  <a:txBody>
                    <a:bodyPr/>
                    <a:lstStyle/>
                    <a:p>
                      <a:pPr algn="ctr"/>
                      <a:r>
                        <a:rPr lang="en-US" altLang="zh-CN" sz="1200" kern="1200" dirty="0" err="1">
                          <a:solidFill>
                            <a:schemeClr val="bg1"/>
                          </a:solidFill>
                          <a:effectLst/>
                        </a:rPr>
                        <a:t>ArduPilotMega</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r>
                        <a:rPr lang="zh-CN" altLang="en-US" sz="1200" dirty="0">
                          <a:solidFill>
                            <a:schemeClr val="bg1"/>
                          </a:solidFill>
                        </a:rPr>
                        <a:t>链接外置</a:t>
                      </a:r>
                      <a:r>
                        <a:rPr lang="en-US" altLang="zh-CN" sz="1200" dirty="0">
                          <a:solidFill>
                            <a:schemeClr val="bg1"/>
                          </a:solidFill>
                        </a:rPr>
                        <a:t>GPS</a:t>
                      </a:r>
                      <a:r>
                        <a:rPr lang="zh-CN" altLang="en-US" sz="1200" dirty="0">
                          <a:solidFill>
                            <a:schemeClr val="bg1"/>
                          </a:solidFill>
                        </a:rPr>
                        <a:t>可完成自主起降、自主航线飞行、定高、定点；链接超声和光流传感器实现室内定高、定点。</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2">
                        <a:lumMod val="75000"/>
                      </a:schemeClr>
                    </a:solidFill>
                  </a:tcPr>
                </a:tc>
                <a:extLst>
                  <a:ext uri="{0D108BD9-81ED-4DB2-BD59-A6C34878D82A}">
                    <a16:rowId xmlns="" xmlns:a16="http://schemas.microsoft.com/office/drawing/2014/main" val="171410377"/>
                  </a:ext>
                </a:extLst>
              </a:tr>
              <a:tr h="334054">
                <a:tc>
                  <a:txBody>
                    <a:bodyPr/>
                    <a:lstStyle/>
                    <a:p>
                      <a:pPr algn="ctr"/>
                      <a:r>
                        <a:rPr lang="en-US" altLang="zh-CN" sz="1200" kern="1200" dirty="0">
                          <a:solidFill>
                            <a:schemeClr val="bg1"/>
                          </a:solidFill>
                          <a:effectLst/>
                        </a:rPr>
                        <a:t>PX4</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r>
                        <a:rPr lang="zh-CN" altLang="en-US" sz="1200" kern="1200" dirty="0">
                          <a:solidFill>
                            <a:schemeClr val="bg1"/>
                          </a:solidFill>
                          <a:effectLst/>
                        </a:rPr>
                        <a:t>支持全自主航线、关键点围绕、鼠标引导、“</a:t>
                      </a:r>
                      <a:r>
                        <a:rPr lang="en-US" altLang="zh-CN" sz="1200" kern="1200" dirty="0" err="1">
                          <a:solidFill>
                            <a:schemeClr val="bg1"/>
                          </a:solidFill>
                          <a:effectLst/>
                        </a:rPr>
                        <a:t>FollowMe</a:t>
                      </a:r>
                      <a:r>
                        <a:rPr lang="en-US" altLang="zh-CN" sz="1200" kern="1200" dirty="0">
                          <a:solidFill>
                            <a:schemeClr val="bg1"/>
                          </a:solidFill>
                          <a:effectLst/>
                        </a:rPr>
                        <a:t>”</a:t>
                      </a:r>
                      <a:r>
                        <a:rPr lang="zh-CN" altLang="en-US" sz="1200" kern="1200" dirty="0">
                          <a:solidFill>
                            <a:schemeClr val="bg1"/>
                          </a:solidFill>
                          <a:effectLst/>
                        </a:rPr>
                        <a:t>、对尾飞行等高级飞行模式。</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extLst>
                  <a:ext uri="{0D108BD9-81ED-4DB2-BD59-A6C34878D82A}">
                    <a16:rowId xmlns="" xmlns:a16="http://schemas.microsoft.com/office/drawing/2014/main" val="3533075290"/>
                  </a:ext>
                </a:extLst>
              </a:tr>
              <a:tr h="334054">
                <a:tc>
                  <a:txBody>
                    <a:bodyPr/>
                    <a:lstStyle/>
                    <a:p>
                      <a:pPr algn="ctr"/>
                      <a:r>
                        <a:rPr lang="en-US" altLang="zh-CN" sz="1200" kern="1200" dirty="0" err="1">
                          <a:solidFill>
                            <a:schemeClr val="bg1"/>
                          </a:solidFill>
                          <a:effectLst/>
                        </a:rPr>
                        <a:t>OpenPilot</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r>
                        <a:rPr lang="zh-CN" altLang="en-US" sz="1200" kern="1200" dirty="0">
                          <a:solidFill>
                            <a:schemeClr val="bg1"/>
                          </a:solidFill>
                          <a:effectLst/>
                        </a:rPr>
                        <a:t>不需要</a:t>
                      </a:r>
                      <a:r>
                        <a:rPr lang="en-US" altLang="zh-CN" sz="1200" kern="1200" dirty="0">
                          <a:solidFill>
                            <a:schemeClr val="bg1"/>
                          </a:solidFill>
                          <a:effectLst/>
                        </a:rPr>
                        <a:t>GPS</a:t>
                      </a:r>
                      <a:r>
                        <a:rPr lang="zh-CN" altLang="en-US" sz="1200" kern="1200" dirty="0">
                          <a:solidFill>
                            <a:schemeClr val="bg1"/>
                          </a:solidFill>
                          <a:effectLst/>
                        </a:rPr>
                        <a:t>融合或者磁场传感器参与修正，就能保持长时间的姿态控制；地面站软件集成了完整的电子地图，可以通过电台实时监测飞机状态；</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extLst>
                  <a:ext uri="{0D108BD9-81ED-4DB2-BD59-A6C34878D82A}">
                    <a16:rowId xmlns="" xmlns:a16="http://schemas.microsoft.com/office/drawing/2014/main" val="2555655082"/>
                  </a:ext>
                </a:extLst>
              </a:tr>
              <a:tr h="334054">
                <a:tc>
                  <a:txBody>
                    <a:bodyPr/>
                    <a:lstStyle/>
                    <a:p>
                      <a:pPr algn="ctr"/>
                      <a:r>
                        <a:rPr lang="en-US" altLang="zh-CN" sz="1200" kern="1200" dirty="0" err="1">
                          <a:solidFill>
                            <a:schemeClr val="bg1"/>
                          </a:solidFill>
                          <a:effectLst/>
                        </a:rPr>
                        <a:t>TauLabs</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75000"/>
                      </a:schemeClr>
                    </a:solidFill>
                  </a:tcPr>
                </a:tc>
                <a:tc>
                  <a:txBody>
                    <a:bodyPr/>
                    <a:lstStyle/>
                    <a:p>
                      <a:r>
                        <a:rPr lang="en-US" altLang="zh-CN" sz="1200" kern="1200" dirty="0" err="1">
                          <a:solidFill>
                            <a:schemeClr val="bg1"/>
                          </a:solidFill>
                          <a:effectLst/>
                        </a:rPr>
                        <a:t>OpenPilot</a:t>
                      </a:r>
                      <a:r>
                        <a:rPr lang="zh-CN" altLang="en-US" sz="1200" kern="1200" dirty="0">
                          <a:solidFill>
                            <a:schemeClr val="bg1"/>
                          </a:solidFill>
                          <a:effectLst/>
                        </a:rPr>
                        <a:t>飞控的衍生产品，支持定点定高等级飞行模式。</a:t>
                      </a:r>
                      <a:endParaRPr lang="zh-CN" altLang="en-US" sz="1200" b="0" dirty="0">
                        <a:solidFill>
                          <a:schemeClr val="bg1"/>
                        </a:solidFill>
                        <a:latin typeface="微软雅黑 Light" panose="020B0502040204020203" pitchFamily="34" charset="-122"/>
                        <a:ea typeface="微软雅黑 Light" panose="020B0502040204020203" pitchFamily="34" charset="-122"/>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 xmlns:a16="http://schemas.microsoft.com/office/drawing/2014/main" val="21515064"/>
                  </a:ext>
                </a:extLst>
              </a:tr>
            </a:tbl>
          </a:graphicData>
        </a:graphic>
      </p:graphicFrame>
      <p:sp>
        <p:nvSpPr>
          <p:cNvPr id="12" name="矩形 11">
            <a:extLst>
              <a:ext uri="{FF2B5EF4-FFF2-40B4-BE49-F238E27FC236}">
                <a16:creationId xmlns="" xmlns:a16="http://schemas.microsoft.com/office/drawing/2014/main" id="{5C978D40-4493-4CDE-A1A1-770053CFAE56}"/>
              </a:ext>
            </a:extLst>
          </p:cNvPr>
          <p:cNvSpPr/>
          <p:nvPr/>
        </p:nvSpPr>
        <p:spPr>
          <a:xfrm>
            <a:off x="461988" y="1617423"/>
            <a:ext cx="8220021" cy="1792286"/>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开源飞控定义</a:t>
            </a:r>
            <a:endParaRPr lang="en-US" altLang="zh-CN" sz="2000" b="1" dirty="0">
              <a:solidFill>
                <a:prstClr val="black"/>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prstClr val="black"/>
                </a:solidFill>
                <a:latin typeface="微软雅黑" panose="020B0503020204020204" pitchFamily="34" charset="-122"/>
                <a:ea typeface="微软雅黑" panose="020B0503020204020204" pitchFamily="34" charset="-122"/>
              </a:rPr>
              <a:t>开源飞控就是建立在开源思想基础上的自动飞行控制器项目同时包含开源软件和开源硬件，而软件则包含飞控硬件中的固件和地面站软件两部分。</a:t>
            </a:r>
            <a:endParaRPr lang="en-US" altLang="zh-CN"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主流开源飞控</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 xmlns:a16="http://schemas.microsoft.com/office/drawing/2014/main" id="{1D8E1819-A8B7-4BDE-BCB9-6F50768964CA}"/>
              </a:ext>
            </a:extLst>
          </p:cNvPr>
          <p:cNvSpPr txBox="1"/>
          <p:nvPr/>
        </p:nvSpPr>
        <p:spPr>
          <a:xfrm>
            <a:off x="461988" y="4131019"/>
            <a:ext cx="762655" cy="307777"/>
          </a:xfrm>
          <a:prstGeom prst="rect">
            <a:avLst/>
          </a:prstGeom>
          <a:noFill/>
        </p:spPr>
        <p:txBody>
          <a:bodyPr wrap="square" rtlCol="0">
            <a:spAutoFit/>
          </a:bodyPr>
          <a:lstStyle/>
          <a:p>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第一代</a:t>
            </a:r>
          </a:p>
        </p:txBody>
      </p:sp>
      <p:sp>
        <p:nvSpPr>
          <p:cNvPr id="16" name="文本框 15">
            <a:extLst>
              <a:ext uri="{FF2B5EF4-FFF2-40B4-BE49-F238E27FC236}">
                <a16:creationId xmlns="" xmlns:a16="http://schemas.microsoft.com/office/drawing/2014/main" id="{6030E87E-EFB1-4EC1-81B3-60755B708887}"/>
              </a:ext>
            </a:extLst>
          </p:cNvPr>
          <p:cNvSpPr txBox="1"/>
          <p:nvPr/>
        </p:nvSpPr>
        <p:spPr>
          <a:xfrm>
            <a:off x="461988" y="5438444"/>
            <a:ext cx="762655" cy="307777"/>
          </a:xfrm>
          <a:prstGeom prst="rect">
            <a:avLst/>
          </a:prstGeom>
          <a:noFill/>
        </p:spPr>
        <p:txBody>
          <a:bodyPr wrap="square" rtlCol="0">
            <a:spAutoFit/>
          </a:bodyPr>
          <a:lstStyle/>
          <a:p>
            <a:r>
              <a:rPr lang="zh-CN" altLang="en-US" sz="1400" b="1" dirty="0">
                <a:solidFill>
                  <a:schemeClr val="accent2">
                    <a:lumMod val="50000"/>
                  </a:schemeClr>
                </a:solidFill>
                <a:latin typeface="微软雅黑" panose="020B0503020204020204" pitchFamily="34" charset="-122"/>
                <a:ea typeface="微软雅黑" panose="020B0503020204020204" pitchFamily="34" charset="-122"/>
              </a:rPr>
              <a:t>第二代</a:t>
            </a:r>
          </a:p>
        </p:txBody>
      </p:sp>
      <p:sp>
        <p:nvSpPr>
          <p:cNvPr id="7" name="灯片编号占位符 6"/>
          <p:cNvSpPr>
            <a:spLocks noGrp="1"/>
          </p:cNvSpPr>
          <p:nvPr>
            <p:ph type="sldNum" sz="quarter" idx="12"/>
          </p:nvPr>
        </p:nvSpPr>
        <p:spPr/>
        <p:txBody>
          <a:bodyPr/>
          <a:lstStyle/>
          <a:p>
            <a:r>
              <a:rPr lang="en-US" altLang="zh-CN" smtClean="0"/>
              <a:t>-</a:t>
            </a:r>
            <a:fld id="{3017F142-78A3-49C6-8140-979312A21E8F}" type="slidenum">
              <a:rPr lang="zh-CN" altLang="en-US" smtClean="0"/>
              <a:t>14</a:t>
            </a:fld>
            <a:r>
              <a:rPr lang="en-US" altLang="zh-CN" smtClean="0"/>
              <a:t>-</a:t>
            </a:r>
            <a:endParaRPr lang="zh-CN" altLang="en-US" dirty="0"/>
          </a:p>
        </p:txBody>
      </p:sp>
    </p:spTree>
    <p:extLst>
      <p:ext uri="{BB962C8B-B14F-4D97-AF65-F5344CB8AC3E}">
        <p14:creationId xmlns:p14="http://schemas.microsoft.com/office/powerpoint/2010/main" val="11519675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 xmlns:a16="http://schemas.microsoft.com/office/drawing/2014/main" id="{75C21372-69EA-428C-B9CB-BC43F3700838}"/>
              </a:ext>
            </a:extLst>
          </p:cNvPr>
          <p:cNvSpPr/>
          <p:nvPr/>
        </p:nvSpPr>
        <p:spPr>
          <a:xfrm>
            <a:off x="3642355" y="2118077"/>
            <a:ext cx="1013141" cy="3492446"/>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 </a:t>
            </a:r>
            <a:r>
              <a:rPr lang="zh-CN" altLang="en-US" sz="2800" b="1" dirty="0">
                <a:solidFill>
                  <a:schemeClr val="bg1"/>
                </a:solidFill>
                <a:latin typeface="微软雅黑" panose="020B0503020204020204" pitchFamily="34" charset="-122"/>
                <a:ea typeface="微软雅黑" panose="020B0503020204020204" pitchFamily="34" charset="-122"/>
              </a:rPr>
              <a:t>智能无人机的研究现状</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东大团队飞控系统结构</a:t>
            </a:r>
            <a:endParaRPr lang="en-US" altLang="zh-CN" b="1"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 xmlns:a16="http://schemas.microsoft.com/office/drawing/2014/main" id="{31654E2B-1727-4886-94FE-FB9E028BF0DF}"/>
              </a:ext>
            </a:extLst>
          </p:cNvPr>
          <p:cNvSpPr/>
          <p:nvPr/>
        </p:nvSpPr>
        <p:spPr>
          <a:xfrm>
            <a:off x="461988" y="1617423"/>
            <a:ext cx="8220021" cy="961289"/>
          </a:xfrm>
          <a:prstGeom prst="rect">
            <a:avLst/>
          </a:prstGeom>
        </p:spPr>
        <p:txBody>
          <a:bodyPr wrap="square">
            <a:spAutoFit/>
          </a:bodyPr>
          <a:lstStyle/>
          <a:p>
            <a:pPr>
              <a:lnSpc>
                <a:spcPct val="150000"/>
              </a:lnSpc>
            </a:pPr>
            <a:endParaRPr lang="en-US" altLang="zh-CN" sz="2000" b="1" dirty="0">
              <a:solidFill>
                <a:schemeClr val="accent2">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4C6FAA6E-7308-481D-8137-B280610357AE}"/>
              </a:ext>
            </a:extLst>
          </p:cNvPr>
          <p:cNvSpPr/>
          <p:nvPr/>
        </p:nvSpPr>
        <p:spPr>
          <a:xfrm>
            <a:off x="461988" y="1617423"/>
            <a:ext cx="8220021" cy="499624"/>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系统架构</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 xmlns:a16="http://schemas.microsoft.com/office/drawing/2014/main" id="{889D5EB9-6D3D-4D86-A04C-D68581668F61}"/>
              </a:ext>
            </a:extLst>
          </p:cNvPr>
          <p:cNvGrpSpPr/>
          <p:nvPr/>
        </p:nvGrpSpPr>
        <p:grpSpPr>
          <a:xfrm>
            <a:off x="524890" y="2116529"/>
            <a:ext cx="8157119" cy="3959112"/>
            <a:chOff x="524890" y="2116529"/>
            <a:chExt cx="8157119" cy="3959112"/>
          </a:xfrm>
        </p:grpSpPr>
        <p:grpSp>
          <p:nvGrpSpPr>
            <p:cNvPr id="9" name="组合 8">
              <a:extLst>
                <a:ext uri="{FF2B5EF4-FFF2-40B4-BE49-F238E27FC236}">
                  <a16:creationId xmlns="" xmlns:a16="http://schemas.microsoft.com/office/drawing/2014/main" id="{AEB3086D-9708-4D9F-A455-027CF9D4F8BE}"/>
                </a:ext>
              </a:extLst>
            </p:cNvPr>
            <p:cNvGrpSpPr/>
            <p:nvPr/>
          </p:nvGrpSpPr>
          <p:grpSpPr>
            <a:xfrm>
              <a:off x="524890" y="2116529"/>
              <a:ext cx="8157119" cy="3492963"/>
              <a:chOff x="524890" y="2116529"/>
              <a:chExt cx="8157119" cy="3492963"/>
            </a:xfrm>
          </p:grpSpPr>
          <p:sp>
            <p:nvSpPr>
              <p:cNvPr id="12" name="矩形 11">
                <a:extLst>
                  <a:ext uri="{FF2B5EF4-FFF2-40B4-BE49-F238E27FC236}">
                    <a16:creationId xmlns="" xmlns:a16="http://schemas.microsoft.com/office/drawing/2014/main" id="{8507F069-BF66-4C81-AD6F-51286E26DE48}"/>
                  </a:ext>
                </a:extLst>
              </p:cNvPr>
              <p:cNvSpPr/>
              <p:nvPr/>
            </p:nvSpPr>
            <p:spPr>
              <a:xfrm>
                <a:off x="545124" y="2117046"/>
                <a:ext cx="2992560" cy="3492446"/>
              </a:xfrm>
              <a:prstGeom prst="rect">
                <a:avLst/>
              </a:prstGeom>
              <a:no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BCCA0DDF-4BE5-4EAA-9827-04B54C5127AA}"/>
                  </a:ext>
                </a:extLst>
              </p:cNvPr>
              <p:cNvSpPr/>
              <p:nvPr/>
            </p:nvSpPr>
            <p:spPr>
              <a:xfrm>
                <a:off x="2831094" y="2296027"/>
                <a:ext cx="528061" cy="315728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主控制</a:t>
                </a:r>
                <a:r>
                  <a:rPr lang="en-US" altLang="zh-CN" sz="1400" dirty="0">
                    <a:latin typeface="微软雅黑" panose="020B0503020204020204" pitchFamily="34" charset="-122"/>
                    <a:ea typeface="微软雅黑" panose="020B0503020204020204" pitchFamily="34" charset="-122"/>
                  </a:rPr>
                  <a:t>APP</a:t>
                </a:r>
                <a:endParaRPr lang="zh-CN" altLang="en-US" sz="14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 xmlns:a16="http://schemas.microsoft.com/office/drawing/2014/main" id="{F366BC3A-2051-43E3-ADEA-428EC79B3137}"/>
                  </a:ext>
                </a:extLst>
              </p:cNvPr>
              <p:cNvSpPr/>
              <p:nvPr/>
            </p:nvSpPr>
            <p:spPr>
              <a:xfrm>
                <a:off x="899171" y="2296027"/>
                <a:ext cx="1454158" cy="4763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陀螺仪</a:t>
                </a:r>
                <a:r>
                  <a:rPr lang="en-US" altLang="zh-CN" sz="1400" dirty="0">
                    <a:latin typeface="微软雅黑" panose="020B0503020204020204" pitchFamily="34" charset="-122"/>
                    <a:ea typeface="微软雅黑" panose="020B0503020204020204" pitchFamily="34" charset="-122"/>
                  </a:rPr>
                  <a:t>API</a:t>
                </a:r>
                <a:endParaRPr lang="zh-CN" altLang="en-US" sz="1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 xmlns:a16="http://schemas.microsoft.com/office/drawing/2014/main" id="{02B61CFA-5AB3-4169-931F-070900A30DAB}"/>
                  </a:ext>
                </a:extLst>
              </p:cNvPr>
              <p:cNvSpPr/>
              <p:nvPr/>
            </p:nvSpPr>
            <p:spPr>
              <a:xfrm>
                <a:off x="899170" y="2963465"/>
                <a:ext cx="1454157" cy="4763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加速度计</a:t>
                </a:r>
                <a:r>
                  <a:rPr lang="en-US" altLang="zh-CN" sz="1400" dirty="0">
                    <a:latin typeface="微软雅黑" panose="020B0503020204020204" pitchFamily="34" charset="-122"/>
                    <a:ea typeface="微软雅黑" panose="020B0503020204020204" pitchFamily="34" charset="-122"/>
                  </a:rPr>
                  <a:t>API</a:t>
                </a:r>
                <a:endParaRPr lang="zh-CN" altLang="en-US" sz="14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 xmlns:a16="http://schemas.microsoft.com/office/drawing/2014/main" id="{84F6DC30-5D97-4137-8C0D-43DB742B4BE8}"/>
                  </a:ext>
                </a:extLst>
              </p:cNvPr>
              <p:cNvSpPr/>
              <p:nvPr/>
            </p:nvSpPr>
            <p:spPr>
              <a:xfrm>
                <a:off x="899170" y="3630904"/>
                <a:ext cx="1454157" cy="4763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电子罗盘</a:t>
                </a:r>
                <a:r>
                  <a:rPr lang="en-US" altLang="zh-CN" sz="1400" dirty="0">
                    <a:latin typeface="微软雅黑" panose="020B0503020204020204" pitchFamily="34" charset="-122"/>
                    <a:ea typeface="微软雅黑" panose="020B0503020204020204" pitchFamily="34" charset="-122"/>
                  </a:rPr>
                  <a:t>API</a:t>
                </a:r>
                <a:endParaRPr lang="zh-CN" altLang="en-US" sz="14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 xmlns:a16="http://schemas.microsoft.com/office/drawing/2014/main" id="{BB363D94-C138-4643-9F4D-64F94E6A360D}"/>
                  </a:ext>
                </a:extLst>
              </p:cNvPr>
              <p:cNvSpPr/>
              <p:nvPr/>
            </p:nvSpPr>
            <p:spPr>
              <a:xfrm>
                <a:off x="899170" y="4303957"/>
                <a:ext cx="1454157" cy="4763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气压高度计</a:t>
                </a:r>
                <a:r>
                  <a:rPr lang="en-US" altLang="zh-CN" sz="1400" dirty="0">
                    <a:latin typeface="微软雅黑" panose="020B0503020204020204" pitchFamily="34" charset="-122"/>
                    <a:ea typeface="微软雅黑" panose="020B0503020204020204" pitchFamily="34" charset="-122"/>
                  </a:rPr>
                  <a:t>API</a:t>
                </a:r>
                <a:endParaRPr lang="zh-CN" altLang="en-US" sz="1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 xmlns:a16="http://schemas.microsoft.com/office/drawing/2014/main" id="{EA32A0C1-B445-4F00-B28F-5AF08E06B339}"/>
                  </a:ext>
                </a:extLst>
              </p:cNvPr>
              <p:cNvSpPr/>
              <p:nvPr/>
            </p:nvSpPr>
            <p:spPr>
              <a:xfrm>
                <a:off x="899170" y="4977010"/>
                <a:ext cx="1454157" cy="4763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GPS API</a:t>
                </a:r>
                <a:endParaRPr lang="zh-CN" altLang="en-US" sz="1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 xmlns:a16="http://schemas.microsoft.com/office/drawing/2014/main" id="{EBC286EE-5157-416B-A0DF-907D651BBC23}"/>
                  </a:ext>
                </a:extLst>
              </p:cNvPr>
              <p:cNvSpPr/>
              <p:nvPr/>
            </p:nvSpPr>
            <p:spPr>
              <a:xfrm>
                <a:off x="3755897" y="2290414"/>
                <a:ext cx="757836" cy="19405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信息分发模块</a:t>
                </a:r>
              </a:p>
            </p:txBody>
          </p:sp>
          <p:sp>
            <p:nvSpPr>
              <p:cNvPr id="22" name="矩形 21">
                <a:extLst>
                  <a:ext uri="{FF2B5EF4-FFF2-40B4-BE49-F238E27FC236}">
                    <a16:creationId xmlns="" xmlns:a16="http://schemas.microsoft.com/office/drawing/2014/main" id="{D4F73AB1-33B7-4F28-8782-3525B979CD86}"/>
                  </a:ext>
                </a:extLst>
              </p:cNvPr>
              <p:cNvSpPr/>
              <p:nvPr/>
            </p:nvSpPr>
            <p:spPr>
              <a:xfrm>
                <a:off x="4910474" y="3985108"/>
                <a:ext cx="3601261" cy="5740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电源模块</a:t>
                </a:r>
              </a:p>
            </p:txBody>
          </p:sp>
          <p:sp>
            <p:nvSpPr>
              <p:cNvPr id="23" name="矩形 22">
                <a:extLst>
                  <a:ext uri="{FF2B5EF4-FFF2-40B4-BE49-F238E27FC236}">
                    <a16:creationId xmlns="" xmlns:a16="http://schemas.microsoft.com/office/drawing/2014/main" id="{D7EFC4E6-3CF5-4BDC-B17F-605F00A850FD}"/>
                  </a:ext>
                </a:extLst>
              </p:cNvPr>
              <p:cNvSpPr/>
              <p:nvPr/>
            </p:nvSpPr>
            <p:spPr>
              <a:xfrm>
                <a:off x="3756568" y="4780260"/>
                <a:ext cx="757166" cy="67305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无线传输模块</a:t>
                </a:r>
              </a:p>
            </p:txBody>
          </p:sp>
          <p:sp>
            <p:nvSpPr>
              <p:cNvPr id="24" name="箭头: 右 23">
                <a:extLst>
                  <a:ext uri="{FF2B5EF4-FFF2-40B4-BE49-F238E27FC236}">
                    <a16:creationId xmlns="" xmlns:a16="http://schemas.microsoft.com/office/drawing/2014/main" id="{0E89ECA6-5157-424A-9ECC-096357E91E2A}"/>
                  </a:ext>
                </a:extLst>
              </p:cNvPr>
              <p:cNvSpPr/>
              <p:nvPr/>
            </p:nvSpPr>
            <p:spPr>
              <a:xfrm>
                <a:off x="2433682" y="2399292"/>
                <a:ext cx="329688" cy="25836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5" name="箭头: 右 24">
                <a:extLst>
                  <a:ext uri="{FF2B5EF4-FFF2-40B4-BE49-F238E27FC236}">
                    <a16:creationId xmlns="" xmlns:a16="http://schemas.microsoft.com/office/drawing/2014/main" id="{359D1789-8FB6-41B1-9082-1BFC33BE4CB7}"/>
                  </a:ext>
                </a:extLst>
              </p:cNvPr>
              <p:cNvSpPr/>
              <p:nvPr/>
            </p:nvSpPr>
            <p:spPr>
              <a:xfrm>
                <a:off x="2433682" y="3072433"/>
                <a:ext cx="329688" cy="25836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6" name="箭头: 右 25">
                <a:extLst>
                  <a:ext uri="{FF2B5EF4-FFF2-40B4-BE49-F238E27FC236}">
                    <a16:creationId xmlns="" xmlns:a16="http://schemas.microsoft.com/office/drawing/2014/main" id="{CE65BBF6-4BF4-4BA1-981F-31E88B6A9BE3}"/>
                  </a:ext>
                </a:extLst>
              </p:cNvPr>
              <p:cNvSpPr/>
              <p:nvPr/>
            </p:nvSpPr>
            <p:spPr>
              <a:xfrm>
                <a:off x="2428091" y="3745574"/>
                <a:ext cx="329688" cy="25836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7" name="箭头: 右 26">
                <a:extLst>
                  <a:ext uri="{FF2B5EF4-FFF2-40B4-BE49-F238E27FC236}">
                    <a16:creationId xmlns="" xmlns:a16="http://schemas.microsoft.com/office/drawing/2014/main" id="{720DC140-B0A3-431B-8185-47E7606274C0}"/>
                  </a:ext>
                </a:extLst>
              </p:cNvPr>
              <p:cNvSpPr/>
              <p:nvPr/>
            </p:nvSpPr>
            <p:spPr>
              <a:xfrm>
                <a:off x="2427366" y="4418714"/>
                <a:ext cx="329688" cy="25836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8" name="箭头: 右 27">
                <a:extLst>
                  <a:ext uri="{FF2B5EF4-FFF2-40B4-BE49-F238E27FC236}">
                    <a16:creationId xmlns="" xmlns:a16="http://schemas.microsoft.com/office/drawing/2014/main" id="{092D9D10-D6CC-4E13-A17F-7C36BB2CC5D1}"/>
                  </a:ext>
                </a:extLst>
              </p:cNvPr>
              <p:cNvSpPr/>
              <p:nvPr/>
            </p:nvSpPr>
            <p:spPr>
              <a:xfrm>
                <a:off x="2433682" y="5085978"/>
                <a:ext cx="329688" cy="25836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9" name="箭头: 右 28">
                <a:extLst>
                  <a:ext uri="{FF2B5EF4-FFF2-40B4-BE49-F238E27FC236}">
                    <a16:creationId xmlns="" xmlns:a16="http://schemas.microsoft.com/office/drawing/2014/main" id="{FB759D25-D8C0-4AFB-B3CD-5F0DC692A156}"/>
                  </a:ext>
                </a:extLst>
              </p:cNvPr>
              <p:cNvSpPr/>
              <p:nvPr/>
            </p:nvSpPr>
            <p:spPr>
              <a:xfrm>
                <a:off x="3392681" y="3356543"/>
                <a:ext cx="329688" cy="258367"/>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31" name="箭头: 上下 30">
                <a:extLst>
                  <a:ext uri="{FF2B5EF4-FFF2-40B4-BE49-F238E27FC236}">
                    <a16:creationId xmlns="" xmlns:a16="http://schemas.microsoft.com/office/drawing/2014/main" id="{F1FDDBFB-CEA0-403E-8A12-8D480386ECF0}"/>
                  </a:ext>
                </a:extLst>
              </p:cNvPr>
              <p:cNvSpPr/>
              <p:nvPr/>
            </p:nvSpPr>
            <p:spPr>
              <a:xfrm rot="16200000">
                <a:off x="3407764" y="4948895"/>
                <a:ext cx="293367" cy="371184"/>
              </a:xfrm>
              <a:prstGeom prst="up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32" name="箭头: 左 31">
                <a:extLst>
                  <a:ext uri="{FF2B5EF4-FFF2-40B4-BE49-F238E27FC236}">
                    <a16:creationId xmlns="" xmlns:a16="http://schemas.microsoft.com/office/drawing/2014/main" id="{5E4101F9-DA05-41AA-9AE2-2B9092BBF8AB}"/>
                  </a:ext>
                </a:extLst>
              </p:cNvPr>
              <p:cNvSpPr/>
              <p:nvPr/>
            </p:nvSpPr>
            <p:spPr>
              <a:xfrm>
                <a:off x="4655495" y="4147962"/>
                <a:ext cx="221451" cy="233724"/>
              </a:xfrm>
              <a:prstGeom prst="lef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 xmlns:a16="http://schemas.microsoft.com/office/drawing/2014/main" id="{CCCCC7F8-322F-4800-823B-503723151BB0}"/>
                  </a:ext>
                </a:extLst>
              </p:cNvPr>
              <p:cNvSpPr txBox="1"/>
              <p:nvPr/>
            </p:nvSpPr>
            <p:spPr>
              <a:xfrm>
                <a:off x="524890" y="3584651"/>
                <a:ext cx="374280" cy="646331"/>
              </a:xfrm>
              <a:prstGeom prst="rect">
                <a:avLst/>
              </a:prstGeom>
              <a:noFill/>
            </p:spPr>
            <p:txBody>
              <a:bodyPr wrap="square" rtlCol="0">
                <a:spAutoFit/>
              </a:bodyPr>
              <a:lstStyle/>
              <a:p>
                <a:pPr algn="ctr"/>
                <a:r>
                  <a:rPr lang="zh-CN" altLang="en-US" b="1" dirty="0">
                    <a:solidFill>
                      <a:schemeClr val="accent4">
                        <a:lumMod val="75000"/>
                      </a:schemeClr>
                    </a:solidFill>
                    <a:latin typeface="微软雅黑" panose="020B0503020204020204" pitchFamily="34" charset="-122"/>
                    <a:ea typeface="微软雅黑" panose="020B0503020204020204" pitchFamily="34" charset="-122"/>
                  </a:rPr>
                  <a:t>手机</a:t>
                </a:r>
              </a:p>
            </p:txBody>
          </p:sp>
          <p:grpSp>
            <p:nvGrpSpPr>
              <p:cNvPr id="34" name="组合 33">
                <a:extLst>
                  <a:ext uri="{FF2B5EF4-FFF2-40B4-BE49-F238E27FC236}">
                    <a16:creationId xmlns="" xmlns:a16="http://schemas.microsoft.com/office/drawing/2014/main" id="{86C5480C-718A-4924-9043-7E658B15B83C}"/>
                  </a:ext>
                </a:extLst>
              </p:cNvPr>
              <p:cNvGrpSpPr/>
              <p:nvPr/>
            </p:nvGrpSpPr>
            <p:grpSpPr>
              <a:xfrm>
                <a:off x="4547258" y="2116529"/>
                <a:ext cx="4134751" cy="1679025"/>
                <a:chOff x="4547258" y="2043377"/>
                <a:chExt cx="4134751" cy="1679025"/>
              </a:xfrm>
            </p:grpSpPr>
            <p:sp>
              <p:nvSpPr>
                <p:cNvPr id="37" name="矩形 36">
                  <a:extLst>
                    <a:ext uri="{FF2B5EF4-FFF2-40B4-BE49-F238E27FC236}">
                      <a16:creationId xmlns="" xmlns:a16="http://schemas.microsoft.com/office/drawing/2014/main" id="{8B8FB0B9-4627-4F37-AEFF-101B329FA345}"/>
                    </a:ext>
                  </a:extLst>
                </p:cNvPr>
                <p:cNvSpPr/>
                <p:nvPr/>
              </p:nvSpPr>
              <p:spPr>
                <a:xfrm>
                  <a:off x="4731946" y="2043377"/>
                  <a:ext cx="3950063" cy="1658127"/>
                </a:xfrm>
                <a:prstGeom prst="rect">
                  <a:avLst/>
                </a:pr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 xmlns:a16="http://schemas.microsoft.com/office/drawing/2014/main" id="{C4371A3F-CAA6-4792-940D-E9B7245AB016}"/>
                    </a:ext>
                  </a:extLst>
                </p:cNvPr>
                <p:cNvSpPr/>
                <p:nvPr/>
              </p:nvSpPr>
              <p:spPr>
                <a:xfrm>
                  <a:off x="4910475" y="2138269"/>
                  <a:ext cx="1424252" cy="37843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电子调速器</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 xmlns:a16="http://schemas.microsoft.com/office/drawing/2014/main" id="{252D6A9E-BCE3-49AD-BE9E-E46A83BB2FE8}"/>
                    </a:ext>
                  </a:extLst>
                </p:cNvPr>
                <p:cNvSpPr/>
                <p:nvPr/>
              </p:nvSpPr>
              <p:spPr>
                <a:xfrm>
                  <a:off x="6813676" y="2138268"/>
                  <a:ext cx="1698061" cy="37843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无刷直流电机</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 xmlns:a16="http://schemas.microsoft.com/office/drawing/2014/main" id="{318D096C-476B-4AC0-B8DB-E6787FA86217}"/>
                    </a:ext>
                  </a:extLst>
                </p:cNvPr>
                <p:cNvSpPr/>
                <p:nvPr/>
              </p:nvSpPr>
              <p:spPr>
                <a:xfrm>
                  <a:off x="4910474" y="2635664"/>
                  <a:ext cx="1424252" cy="37843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电子调速器</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 xmlns:a16="http://schemas.microsoft.com/office/drawing/2014/main" id="{B3218CA5-C6FD-476C-B0EA-51A0C2D24681}"/>
                    </a:ext>
                  </a:extLst>
                </p:cNvPr>
                <p:cNvSpPr/>
                <p:nvPr/>
              </p:nvSpPr>
              <p:spPr>
                <a:xfrm>
                  <a:off x="6813677" y="2635664"/>
                  <a:ext cx="1698060" cy="37843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无刷直流电机</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 xmlns:a16="http://schemas.microsoft.com/office/drawing/2014/main" id="{809C4D2F-C0AC-455B-8CCA-4291D1EF63B4}"/>
                    </a:ext>
                  </a:extLst>
                </p:cNvPr>
                <p:cNvSpPr/>
                <p:nvPr/>
              </p:nvSpPr>
              <p:spPr>
                <a:xfrm>
                  <a:off x="4910473" y="3133061"/>
                  <a:ext cx="1424252" cy="378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 xmlns:a16="http://schemas.microsoft.com/office/drawing/2014/main" id="{03B89256-FF11-4644-81DD-59F5961B23CB}"/>
                    </a:ext>
                  </a:extLst>
                </p:cNvPr>
                <p:cNvSpPr/>
                <p:nvPr/>
              </p:nvSpPr>
              <p:spPr>
                <a:xfrm>
                  <a:off x="6813676" y="3136309"/>
                  <a:ext cx="1698060" cy="378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4" name="箭头: 右 43">
                  <a:extLst>
                    <a:ext uri="{FF2B5EF4-FFF2-40B4-BE49-F238E27FC236}">
                      <a16:creationId xmlns="" xmlns:a16="http://schemas.microsoft.com/office/drawing/2014/main" id="{2CA324DF-7CAA-455F-8A00-3F5DEC5D6D07}"/>
                    </a:ext>
                  </a:extLst>
                </p:cNvPr>
                <p:cNvSpPr/>
                <p:nvPr/>
              </p:nvSpPr>
              <p:spPr>
                <a:xfrm>
                  <a:off x="4547258" y="2198303"/>
                  <a:ext cx="329688" cy="258367"/>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5" name="箭头: 右 44">
                  <a:extLst>
                    <a:ext uri="{FF2B5EF4-FFF2-40B4-BE49-F238E27FC236}">
                      <a16:creationId xmlns="" xmlns:a16="http://schemas.microsoft.com/office/drawing/2014/main" id="{329E8033-70E7-48BC-9C2F-6480B55322A6}"/>
                    </a:ext>
                  </a:extLst>
                </p:cNvPr>
                <p:cNvSpPr/>
                <p:nvPr/>
              </p:nvSpPr>
              <p:spPr>
                <a:xfrm>
                  <a:off x="4547258" y="2711486"/>
                  <a:ext cx="329688" cy="258367"/>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6" name="箭头: 右 45">
                  <a:extLst>
                    <a:ext uri="{FF2B5EF4-FFF2-40B4-BE49-F238E27FC236}">
                      <a16:creationId xmlns="" xmlns:a16="http://schemas.microsoft.com/office/drawing/2014/main" id="{EA801DF2-5537-42F0-B94E-19E41E0A5C8A}"/>
                    </a:ext>
                  </a:extLst>
                </p:cNvPr>
                <p:cNvSpPr/>
                <p:nvPr/>
              </p:nvSpPr>
              <p:spPr>
                <a:xfrm>
                  <a:off x="6411176" y="2198302"/>
                  <a:ext cx="329688" cy="258367"/>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7" name="箭头: 右 46">
                  <a:extLst>
                    <a:ext uri="{FF2B5EF4-FFF2-40B4-BE49-F238E27FC236}">
                      <a16:creationId xmlns="" xmlns:a16="http://schemas.microsoft.com/office/drawing/2014/main" id="{615940E9-DF14-4FE2-9309-D8D92D37075B}"/>
                    </a:ext>
                  </a:extLst>
                </p:cNvPr>
                <p:cNvSpPr/>
                <p:nvPr/>
              </p:nvSpPr>
              <p:spPr>
                <a:xfrm>
                  <a:off x="6411176" y="2711486"/>
                  <a:ext cx="329688" cy="258367"/>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 xmlns:a16="http://schemas.microsoft.com/office/drawing/2014/main" id="{EE669A8C-2229-4083-BB99-2696792CDCA9}"/>
                    </a:ext>
                  </a:extLst>
                </p:cNvPr>
                <p:cNvSpPr txBox="1"/>
                <p:nvPr/>
              </p:nvSpPr>
              <p:spPr>
                <a:xfrm>
                  <a:off x="5491360" y="3370310"/>
                  <a:ext cx="2043783" cy="352092"/>
                </a:xfrm>
                <a:prstGeom prst="rect">
                  <a:avLst/>
                </a:prstGeom>
                <a:noFill/>
                <a:ln>
                  <a:noFill/>
                </a:ln>
              </p:spPr>
              <p:txBody>
                <a:bodyPr wrap="square" rtlCol="0">
                  <a:spAutoFit/>
                </a:bodyPr>
                <a:lstStyle/>
                <a:p>
                  <a:pPr algn="ctr"/>
                  <a:r>
                    <a:rPr lang="zh-CN" altLang="en-US" b="1" dirty="0">
                      <a:solidFill>
                        <a:srgbClr val="7030A0"/>
                      </a:solidFill>
                      <a:latin typeface="微软雅黑" panose="020B0503020204020204" pitchFamily="34" charset="-122"/>
                      <a:ea typeface="微软雅黑" panose="020B0503020204020204" pitchFamily="34" charset="-122"/>
                    </a:rPr>
                    <a:t>电机控制模块</a:t>
                  </a:r>
                </a:p>
              </p:txBody>
            </p:sp>
          </p:grpSp>
          <p:sp>
            <p:nvSpPr>
              <p:cNvPr id="35" name="矩形 34">
                <a:extLst>
                  <a:ext uri="{FF2B5EF4-FFF2-40B4-BE49-F238E27FC236}">
                    <a16:creationId xmlns="" xmlns:a16="http://schemas.microsoft.com/office/drawing/2014/main" id="{BEC8D477-0A2A-46FB-8E53-5415C146CA10}"/>
                  </a:ext>
                </a:extLst>
              </p:cNvPr>
              <p:cNvSpPr/>
              <p:nvPr/>
            </p:nvSpPr>
            <p:spPr>
              <a:xfrm>
                <a:off x="4910473" y="4780260"/>
                <a:ext cx="3601261" cy="6730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遥控器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地面站</a:t>
                </a:r>
              </a:p>
            </p:txBody>
          </p:sp>
          <p:sp>
            <p:nvSpPr>
              <p:cNvPr id="36" name="箭头: 左 35">
                <a:extLst>
                  <a:ext uri="{FF2B5EF4-FFF2-40B4-BE49-F238E27FC236}">
                    <a16:creationId xmlns="" xmlns:a16="http://schemas.microsoft.com/office/drawing/2014/main" id="{23AC9D6D-026C-4492-A4FA-2866DC6EE9C9}"/>
                  </a:ext>
                </a:extLst>
              </p:cNvPr>
              <p:cNvSpPr/>
              <p:nvPr/>
            </p:nvSpPr>
            <p:spPr>
              <a:xfrm>
                <a:off x="4548146" y="5062032"/>
                <a:ext cx="329688" cy="233724"/>
              </a:xfrm>
              <a:prstGeom prst="lef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sp>
          <p:nvSpPr>
            <p:cNvPr id="11" name="文本框 886">
              <a:extLst>
                <a:ext uri="{FF2B5EF4-FFF2-40B4-BE49-F238E27FC236}">
                  <a16:creationId xmlns="" xmlns:a16="http://schemas.microsoft.com/office/drawing/2014/main" id="{40891D30-A58F-49AA-86A1-7DE0B419F2B8}"/>
                </a:ext>
              </a:extLst>
            </p:cNvPr>
            <p:cNvSpPr txBox="1"/>
            <p:nvPr/>
          </p:nvSpPr>
          <p:spPr>
            <a:xfrm>
              <a:off x="2786632" y="5798642"/>
              <a:ext cx="3570732"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10. </a:t>
              </a:r>
              <a:r>
                <a:rPr lang="zh-CN" altLang="en-US" sz="1200" dirty="0">
                  <a:latin typeface="微软雅黑" panose="020B0503020204020204" pitchFamily="34" charset="-122"/>
                  <a:ea typeface="微软雅黑" panose="020B0503020204020204" pitchFamily="34" charset="-122"/>
                </a:rPr>
                <a:t>手机控制多旋翼飞行器系统架构</a:t>
              </a:r>
              <a:endParaRPr lang="zh-CN" altLang="en-US" sz="1200" baseline="30000" dirty="0">
                <a:latin typeface="微软雅黑" pitchFamily="34" charset="-122"/>
                <a:ea typeface="微软雅黑" pitchFamily="34" charset="-122"/>
              </a:endParaRPr>
            </a:p>
          </p:txBody>
        </p:sp>
      </p:grpSp>
      <p:sp>
        <p:nvSpPr>
          <p:cNvPr id="89" name="箭头: 左 88">
            <a:extLst>
              <a:ext uri="{FF2B5EF4-FFF2-40B4-BE49-F238E27FC236}">
                <a16:creationId xmlns="" xmlns:a16="http://schemas.microsoft.com/office/drawing/2014/main" id="{8CC8680C-D568-48B7-8735-E926F30D98AC}"/>
              </a:ext>
            </a:extLst>
          </p:cNvPr>
          <p:cNvSpPr/>
          <p:nvPr/>
        </p:nvSpPr>
        <p:spPr>
          <a:xfrm rot="5400000">
            <a:off x="6541123" y="3767523"/>
            <a:ext cx="165758" cy="233724"/>
          </a:xfrm>
          <a:prstGeom prst="lef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 xmlns:a16="http://schemas.microsoft.com/office/drawing/2014/main" id="{17A427E2-479E-4D82-A29E-C5EFE630E830}"/>
              </a:ext>
            </a:extLst>
          </p:cNvPr>
          <p:cNvSpPr txBox="1"/>
          <p:nvPr/>
        </p:nvSpPr>
        <p:spPr>
          <a:xfrm>
            <a:off x="3642352" y="4321712"/>
            <a:ext cx="1013142" cy="369332"/>
          </a:xfrm>
          <a:prstGeom prst="rect">
            <a:avLst/>
          </a:prstGeom>
          <a:noFill/>
          <a:ln>
            <a:noFill/>
          </a:ln>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开发板</a:t>
            </a: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15</a:t>
            </a:fld>
            <a:r>
              <a:rPr lang="en-US" altLang="zh-CN" smtClean="0"/>
              <a:t>-</a:t>
            </a:r>
            <a:endParaRPr lang="zh-CN" altLang="en-US" dirty="0"/>
          </a:p>
        </p:txBody>
      </p:sp>
    </p:spTree>
    <p:extLst>
      <p:ext uri="{BB962C8B-B14F-4D97-AF65-F5344CB8AC3E}">
        <p14:creationId xmlns:p14="http://schemas.microsoft.com/office/powerpoint/2010/main" val="30741614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 </a:t>
            </a:r>
            <a:r>
              <a:rPr lang="zh-CN" altLang="en-US" sz="2800" b="1" dirty="0">
                <a:solidFill>
                  <a:schemeClr val="bg1"/>
                </a:solidFill>
                <a:latin typeface="微软雅黑" panose="020B0503020204020204" pitchFamily="34" charset="-122"/>
                <a:ea typeface="微软雅黑" panose="020B0503020204020204" pitchFamily="34" charset="-122"/>
              </a:rPr>
              <a:t>智能无人机的研究现状</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智能无人机研究</a:t>
            </a:r>
            <a:endParaRPr lang="en-US" altLang="zh-CN" b="1"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 xmlns:a16="http://schemas.microsoft.com/office/drawing/2014/main" id="{31654E2B-1727-4886-94FE-FB9E028BF0DF}"/>
              </a:ext>
            </a:extLst>
          </p:cNvPr>
          <p:cNvSpPr/>
          <p:nvPr/>
        </p:nvSpPr>
        <p:spPr>
          <a:xfrm>
            <a:off x="461988" y="1617423"/>
            <a:ext cx="8220021" cy="961289"/>
          </a:xfrm>
          <a:prstGeom prst="rect">
            <a:avLst/>
          </a:prstGeom>
        </p:spPr>
        <p:txBody>
          <a:bodyPr wrap="square">
            <a:spAutoFit/>
          </a:bodyPr>
          <a:lstStyle/>
          <a:p>
            <a:pPr>
              <a:lnSpc>
                <a:spcPct val="150000"/>
              </a:lnSpc>
            </a:pPr>
            <a:endParaRPr lang="en-US" altLang="zh-CN" sz="2000" b="1" dirty="0">
              <a:solidFill>
                <a:schemeClr val="accent2">
                  <a:lumMod val="7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94AF9771-6143-47D0-BB1D-763C824898E2}"/>
              </a:ext>
            </a:extLst>
          </p:cNvPr>
          <p:cNvSpPr/>
          <p:nvPr/>
        </p:nvSpPr>
        <p:spPr>
          <a:xfrm>
            <a:off x="461988" y="1617423"/>
            <a:ext cx="8220021" cy="3924151"/>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视觉算法的应用</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深度信息提取</a:t>
            </a:r>
            <a:endParaRPr lang="en-US" altLang="zh-CN" dirty="0">
              <a:solidFill>
                <a:prstClr val="black"/>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prstClr val="black"/>
                </a:solidFill>
                <a:latin typeface="微软雅黑" panose="020B0503020204020204" pitchFamily="34" charset="-122"/>
                <a:ea typeface="微软雅黑" panose="020B0503020204020204" pitchFamily="34" charset="-122"/>
              </a:rPr>
              <a:t>添加双目摄像头实现对环境深度信息感知。</a:t>
            </a:r>
            <a:endParaRPr lang="en-US" altLang="zh-CN"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定位导航</a:t>
            </a:r>
            <a:endParaRPr lang="en-US" altLang="zh-CN" dirty="0">
              <a:solidFill>
                <a:prstClr val="black"/>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prstClr val="black"/>
                </a:solidFill>
                <a:latin typeface="微软雅黑" panose="020B0503020204020204" pitchFamily="34" charset="-122"/>
                <a:ea typeface="微软雅黑" panose="020B0503020204020204" pitchFamily="34" charset="-122"/>
              </a:rPr>
              <a:t>通过视觉惯性导定位系统构建虚拟环境，实现定位导航。</a:t>
            </a:r>
            <a:endParaRPr lang="en-US" altLang="zh-CN"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避</a:t>
            </a:r>
            <a:r>
              <a:rPr lang="zh-CN" altLang="en-US" dirty="0" smtClean="0">
                <a:solidFill>
                  <a:prstClr val="black"/>
                </a:solidFill>
                <a:latin typeface="微软雅黑" panose="020B0503020204020204" pitchFamily="34" charset="-122"/>
                <a:ea typeface="微软雅黑" panose="020B0503020204020204" pitchFamily="34" charset="-122"/>
              </a:rPr>
              <a:t>障</a:t>
            </a:r>
            <a:endParaRPr lang="en-US" altLang="zh-CN" dirty="0">
              <a:solidFill>
                <a:prstClr val="black"/>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prstClr val="black"/>
                </a:solidFill>
                <a:latin typeface="微软雅黑" panose="020B0503020204020204" pitchFamily="34" charset="-122"/>
                <a:ea typeface="微软雅黑" panose="020B0503020204020204" pitchFamily="34" charset="-122"/>
              </a:rPr>
              <a:t>结合深度信息、超声波等传感器实现环境感知</a:t>
            </a:r>
            <a:r>
              <a:rPr lang="zh-CN" altLang="en-US" dirty="0" smtClean="0">
                <a:solidFill>
                  <a:prstClr val="black"/>
                </a:solidFill>
                <a:latin typeface="微软雅黑" panose="020B0503020204020204" pitchFamily="34" charset="-122"/>
                <a:ea typeface="微软雅黑" panose="020B0503020204020204" pitchFamily="34" charset="-122"/>
              </a:rPr>
              <a:t>自如避障</a:t>
            </a:r>
            <a:r>
              <a:rPr lang="zh-CN" altLang="en-US" dirty="0">
                <a:solidFill>
                  <a:prstClr val="black"/>
                </a:solidFill>
                <a:latin typeface="微软雅黑" panose="020B0503020204020204" pitchFamily="34" charset="-122"/>
                <a:ea typeface="微软雅黑" panose="020B0503020204020204" pitchFamily="34" charset="-122"/>
              </a:rPr>
              <a:t>。</a:t>
            </a:r>
            <a:endParaRPr lang="en-US" altLang="zh-CN"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单机决策相关和多机协作相关</a:t>
            </a:r>
            <a:endParaRPr lang="en-US" altLang="zh-CN" sz="2000" b="1" dirty="0">
              <a:solidFill>
                <a:prstClr val="black"/>
              </a:solidFill>
              <a:latin typeface="微软雅黑" panose="020B0503020204020204" pitchFamily="34" charset="-122"/>
              <a:ea typeface="微软雅黑" panose="020B0503020204020204" pitchFamily="34" charset="-122"/>
            </a:endParaRPr>
          </a:p>
          <a:p>
            <a:pPr>
              <a:lnSpc>
                <a:spcPct val="15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待探索</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16</a:t>
            </a:fld>
            <a:r>
              <a:rPr lang="en-US" altLang="zh-CN" smtClean="0"/>
              <a:t>-</a:t>
            </a:r>
            <a:endParaRPr lang="zh-CN" altLang="en-US" dirty="0"/>
          </a:p>
        </p:txBody>
      </p:sp>
    </p:spTree>
    <p:extLst>
      <p:ext uri="{BB962C8B-B14F-4D97-AF65-F5344CB8AC3E}">
        <p14:creationId xmlns:p14="http://schemas.microsoft.com/office/powerpoint/2010/main" val="29731078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4">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 </a:t>
            </a:r>
            <a:r>
              <a:rPr lang="zh-CN" altLang="en-US" sz="2800" b="1" dirty="0">
                <a:solidFill>
                  <a:schemeClr val="bg1"/>
                </a:solidFill>
                <a:latin typeface="微软雅黑" panose="020B0503020204020204" pitchFamily="34" charset="-122"/>
                <a:ea typeface="微软雅黑" panose="020B0503020204020204" pitchFamily="34" charset="-122"/>
              </a:rPr>
              <a:t>智能无人机应用</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国家电网全自主无人机巡检系统</a:t>
            </a:r>
          </a:p>
        </p:txBody>
      </p:sp>
      <p:sp>
        <p:nvSpPr>
          <p:cNvPr id="17" name="矩形 16">
            <a:extLst>
              <a:ext uri="{FF2B5EF4-FFF2-40B4-BE49-F238E27FC236}">
                <a16:creationId xmlns="" xmlns:a16="http://schemas.microsoft.com/office/drawing/2014/main" id="{31654E2B-1727-4886-94FE-FB9E028BF0DF}"/>
              </a:ext>
            </a:extLst>
          </p:cNvPr>
          <p:cNvSpPr/>
          <p:nvPr/>
        </p:nvSpPr>
        <p:spPr>
          <a:xfrm>
            <a:off x="461988" y="1617423"/>
            <a:ext cx="8220021" cy="3367397"/>
          </a:xfrm>
          <a:prstGeom prst="rect">
            <a:avLst/>
          </a:prstGeom>
        </p:spPr>
        <p:txBody>
          <a:bodyPr wrap="square">
            <a:spAutoFit/>
          </a:bodyPr>
          <a:lstStyle/>
          <a:p>
            <a:pPr marL="742950" lvl="1" indent="-285750">
              <a:lnSpc>
                <a:spcPct val="150000"/>
              </a:lnSpc>
              <a:buFont typeface="Wingdings" panose="05000000000000000000" pitchFamily="2" charset="2"/>
              <a:buChar char="u"/>
            </a:pPr>
            <a:r>
              <a:rPr lang="zh-CN" altLang="en-US" dirty="0">
                <a:solidFill>
                  <a:prstClr val="black"/>
                </a:solidFill>
                <a:latin typeface="微软雅黑" panose="020B0503020204020204" pitchFamily="34" charset="-122"/>
                <a:ea typeface="微软雅黑" panose="020B0503020204020204" pitchFamily="34" charset="-122"/>
              </a:rPr>
              <a:t>当出现故障后，驻塔无人机在电脑终端指令下，从塔上机库自主起降，按照查线巡检方案开展故障点查找工作并形成故障报告。</a:t>
            </a:r>
          </a:p>
          <a:p>
            <a:pPr marL="742950" lvl="1" indent="-285750">
              <a:lnSpc>
                <a:spcPct val="150000"/>
              </a:lnSpc>
              <a:buFont typeface="Wingdings" panose="05000000000000000000" pitchFamily="2" charset="2"/>
              <a:buChar char="u"/>
            </a:pPr>
            <a:r>
              <a:rPr lang="zh-CN" altLang="en-US" dirty="0">
                <a:solidFill>
                  <a:prstClr val="black"/>
                </a:solidFill>
                <a:latin typeface="微软雅黑" panose="020B0503020204020204" pitchFamily="34" charset="-122"/>
                <a:ea typeface="微软雅黑" panose="020B0503020204020204" pitchFamily="34" charset="-122"/>
              </a:rPr>
              <a:t>目前该系统可以实现无人机巡检航线规划、数据采集、结果分析处理等功能，而通过应用空间距离矢量数据获取技术、自主数据分析处理技术，还可以自主完成航线设计，形成后方服务器智能规划和控制、前端现场自主执行的作业模式。</a:t>
            </a:r>
          </a:p>
          <a:p>
            <a:pPr marL="742950" lvl="1" indent="-285750">
              <a:lnSpc>
                <a:spcPct val="150000"/>
              </a:lnSpc>
              <a:buFont typeface="Wingdings" panose="05000000000000000000" pitchFamily="2" charset="2"/>
              <a:buChar char="u"/>
            </a:pPr>
            <a:r>
              <a:rPr lang="zh-CN" altLang="en-US" dirty="0">
                <a:solidFill>
                  <a:prstClr val="black"/>
                </a:solidFill>
                <a:latin typeface="微软雅黑" panose="020B0503020204020204" pitchFamily="34" charset="-122"/>
                <a:ea typeface="微软雅黑" panose="020B0503020204020204" pitchFamily="34" charset="-122"/>
              </a:rPr>
              <a:t>通过在输电线路或变电站设置智能平台，可以实现无人机状态环境智能自判断、自动充电、自主能源获取等。</a:t>
            </a: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17</a:t>
            </a:fld>
            <a:r>
              <a:rPr lang="en-US" altLang="zh-CN" smtClean="0"/>
              <a:t>-</a:t>
            </a:r>
            <a:endParaRPr lang="zh-CN" altLang="en-US" dirty="0"/>
          </a:p>
        </p:txBody>
      </p:sp>
    </p:spTree>
    <p:extLst>
      <p:ext uri="{BB962C8B-B14F-4D97-AF65-F5344CB8AC3E}">
        <p14:creationId xmlns:p14="http://schemas.microsoft.com/office/powerpoint/2010/main" val="3094072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4">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 </a:t>
            </a:r>
            <a:r>
              <a:rPr lang="zh-CN" altLang="en-US" sz="2800" b="1" dirty="0">
                <a:solidFill>
                  <a:schemeClr val="bg1"/>
                </a:solidFill>
                <a:latin typeface="微软雅黑" panose="020B0503020204020204" pitchFamily="34" charset="-122"/>
                <a:ea typeface="微软雅黑" panose="020B0503020204020204" pitchFamily="34" charset="-122"/>
              </a:rPr>
              <a:t>智能无人机应用</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CN" b="1" dirty="0">
                <a:solidFill>
                  <a:prstClr val="black"/>
                </a:solidFill>
                <a:latin typeface="微软雅黑" panose="020B0503020204020204" pitchFamily="34" charset="-122"/>
                <a:ea typeface="微软雅黑" panose="020B0503020204020204" pitchFamily="34" charset="-122"/>
              </a:rPr>
              <a:t>JPL's AI-Powered Racing Drone</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 xmlns:a16="http://schemas.microsoft.com/office/drawing/2014/main" id="{31654E2B-1727-4886-94FE-FB9E028BF0DF}"/>
              </a:ext>
            </a:extLst>
          </p:cNvPr>
          <p:cNvSpPr/>
          <p:nvPr/>
        </p:nvSpPr>
        <p:spPr>
          <a:xfrm>
            <a:off x="461988" y="1617423"/>
            <a:ext cx="8220021" cy="4613892"/>
          </a:xfrm>
          <a:prstGeom prst="rect">
            <a:avLst/>
          </a:prstGeom>
        </p:spPr>
        <p:txBody>
          <a:bodyPr wrap="square">
            <a:spAutoFit/>
          </a:bodyPr>
          <a:lstStyle/>
          <a:p>
            <a:pPr marL="742950" lvl="1" indent="-285750">
              <a:lnSpc>
                <a:spcPct val="150000"/>
              </a:lnSpc>
              <a:buFont typeface="Wingdings" panose="05000000000000000000" pitchFamily="2" charset="2"/>
              <a:buChar char="u"/>
            </a:pPr>
            <a:r>
              <a:rPr lang="zh-CN" altLang="en-US" dirty="0">
                <a:solidFill>
                  <a:prstClr val="black"/>
                </a:solidFill>
                <a:latin typeface="微软雅黑" panose="020B0503020204020204" pitchFamily="34" charset="-122"/>
                <a:ea typeface="微软雅黑" panose="020B0503020204020204" pitchFamily="34" charset="-122"/>
              </a:rPr>
              <a:t>作为谷歌资助项目的一部分，</a:t>
            </a:r>
            <a:r>
              <a:rPr lang="en-US" altLang="zh-CN" dirty="0">
                <a:solidFill>
                  <a:prstClr val="black"/>
                </a:solidFill>
                <a:latin typeface="微软雅黑" panose="020B0503020204020204" pitchFamily="34" charset="-122"/>
                <a:ea typeface="微软雅黑" panose="020B0503020204020204" pitchFamily="34" charset="-122"/>
              </a:rPr>
              <a:t>NASA</a:t>
            </a:r>
            <a:r>
              <a:rPr lang="zh-CN" altLang="en-US" dirty="0">
                <a:solidFill>
                  <a:prstClr val="black"/>
                </a:solidFill>
                <a:latin typeface="微软雅黑" panose="020B0503020204020204" pitchFamily="34" charset="-122"/>
                <a:ea typeface="微软雅黑" panose="020B0503020204020204" pitchFamily="34" charset="-122"/>
              </a:rPr>
              <a:t>的喷气推进实验室在过去几年一直致力于小型无人机自治。 其研究重点是高速动态机动，在仅使用机载硬件的室内赛道周围尽可能快地飞行无人机的情况下。 对于该项目的最终演示，</a:t>
            </a:r>
            <a:r>
              <a:rPr lang="en-US" altLang="zh-CN" dirty="0">
                <a:solidFill>
                  <a:prstClr val="black"/>
                </a:solidFill>
                <a:latin typeface="微软雅黑" panose="020B0503020204020204" pitchFamily="34" charset="-122"/>
                <a:ea typeface="微软雅黑" panose="020B0503020204020204" pitchFamily="34" charset="-122"/>
              </a:rPr>
              <a:t>JPL</a:t>
            </a:r>
            <a:r>
              <a:rPr lang="zh-CN" altLang="en-US" dirty="0">
                <a:solidFill>
                  <a:prstClr val="black"/>
                </a:solidFill>
                <a:latin typeface="微软雅黑" panose="020B0503020204020204" pitchFamily="34" charset="-122"/>
                <a:ea typeface="微软雅黑" panose="020B0503020204020204" pitchFamily="34" charset="-122"/>
              </a:rPr>
              <a:t>令他们的自主无人机与专业人类竞速无人机飞行员进行障碍赛竞速。</a:t>
            </a:r>
          </a:p>
          <a:p>
            <a:pPr marL="742950" lvl="1" indent="-285750">
              <a:lnSpc>
                <a:spcPct val="150000"/>
              </a:lnSpc>
              <a:buFont typeface="Wingdings" panose="05000000000000000000" pitchFamily="2" charset="2"/>
              <a:buChar char="u"/>
            </a:pPr>
            <a:r>
              <a:rPr lang="en-US" altLang="zh-CN" dirty="0">
                <a:solidFill>
                  <a:prstClr val="black"/>
                </a:solidFill>
                <a:latin typeface="微软雅黑" panose="020B0503020204020204" pitchFamily="34" charset="-122"/>
                <a:ea typeface="微软雅黑" panose="020B0503020204020204" pitchFamily="34" charset="-122"/>
              </a:rPr>
              <a:t>AI</a:t>
            </a:r>
            <a:r>
              <a:rPr lang="zh-CN" altLang="en-US" dirty="0">
                <a:solidFill>
                  <a:prstClr val="black"/>
                </a:solidFill>
                <a:latin typeface="微软雅黑" panose="020B0503020204020204" pitchFamily="34" charset="-122"/>
                <a:ea typeface="微软雅黑" panose="020B0503020204020204" pitchFamily="34" charset="-122"/>
              </a:rPr>
              <a:t>驱动的无人机是完全自主的，没有外部定位或车外计算机控制。 </a:t>
            </a:r>
            <a:r>
              <a:rPr lang="en-US" altLang="zh-CN" dirty="0">
                <a:solidFill>
                  <a:prstClr val="black"/>
                </a:solidFill>
                <a:latin typeface="微软雅黑" panose="020B0503020204020204" pitchFamily="34" charset="-122"/>
                <a:ea typeface="微软雅黑" panose="020B0503020204020204" pitchFamily="34" charset="-122"/>
              </a:rPr>
              <a:t>Qualcomm Snapdragon Flight Board</a:t>
            </a:r>
            <a:r>
              <a:rPr lang="zh-CN" altLang="en-US" dirty="0">
                <a:solidFill>
                  <a:prstClr val="black"/>
                </a:solidFill>
                <a:latin typeface="微软雅黑" panose="020B0503020204020204" pitchFamily="34" charset="-122"/>
                <a:ea typeface="微软雅黑" panose="020B0503020204020204" pitchFamily="34" charset="-122"/>
              </a:rPr>
              <a:t>用于实时飞行控制。 无人机使用两个宽视场相机构建自己的路线：一个指向前方，另一个指向下方，产生一个</a:t>
            </a:r>
            <a:r>
              <a:rPr lang="en-US" altLang="zh-CN" dirty="0">
                <a:solidFill>
                  <a:prstClr val="black"/>
                </a:solidFill>
                <a:latin typeface="微软雅黑" panose="020B0503020204020204" pitchFamily="34" charset="-122"/>
                <a:ea typeface="微软雅黑" panose="020B0503020204020204" pitchFamily="34" charset="-122"/>
              </a:rPr>
              <a:t>250</a:t>
            </a:r>
            <a:r>
              <a:rPr lang="zh-CN" altLang="en-US" dirty="0">
                <a:solidFill>
                  <a:prstClr val="black"/>
                </a:solidFill>
                <a:latin typeface="微软雅黑" panose="020B0503020204020204" pitchFamily="34" charset="-122"/>
                <a:ea typeface="微软雅黑" panose="020B0503020204020204" pitchFamily="34" charset="-122"/>
              </a:rPr>
              <a:t>度以上的</a:t>
            </a:r>
            <a:r>
              <a:rPr lang="en-US" altLang="zh-CN" dirty="0">
                <a:solidFill>
                  <a:prstClr val="black"/>
                </a:solidFill>
                <a:latin typeface="微软雅黑" panose="020B0503020204020204" pitchFamily="34" charset="-122"/>
                <a:ea typeface="微软雅黑" panose="020B0503020204020204" pitchFamily="34" charset="-122"/>
              </a:rPr>
              <a:t>FOV</a:t>
            </a:r>
            <a:r>
              <a:rPr lang="zh-CN" altLang="en-US" dirty="0">
                <a:solidFill>
                  <a:prstClr val="black"/>
                </a:solidFill>
                <a:latin typeface="微软雅黑" panose="020B0503020204020204" pitchFamily="34" charset="-122"/>
                <a:ea typeface="微软雅黑" panose="020B0503020204020204" pitchFamily="34" charset="-122"/>
              </a:rPr>
              <a:t>和持久的地平线。 这两个摄像机生成深度图，在飞行中，摄像机和</a:t>
            </a:r>
            <a:r>
              <a:rPr lang="en-US" altLang="zh-CN" dirty="0">
                <a:solidFill>
                  <a:prstClr val="black"/>
                </a:solidFill>
                <a:latin typeface="微软雅黑" panose="020B0503020204020204" pitchFamily="34" charset="-122"/>
                <a:ea typeface="微软雅黑" panose="020B0503020204020204" pitchFamily="34" charset="-122"/>
              </a:rPr>
              <a:t>IMU</a:t>
            </a:r>
            <a:r>
              <a:rPr lang="zh-CN" altLang="en-US" dirty="0">
                <a:solidFill>
                  <a:prstClr val="black"/>
                </a:solidFill>
                <a:latin typeface="微软雅黑" panose="020B0503020204020204" pitchFamily="34" charset="-122"/>
                <a:ea typeface="微软雅黑" panose="020B0503020204020204" pitchFamily="34" charset="-122"/>
              </a:rPr>
              <a:t>定位到地图并执行视觉惯性测距以进行运动跟踪。</a:t>
            </a: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18</a:t>
            </a:fld>
            <a:r>
              <a:rPr lang="en-US" altLang="zh-CN" smtClean="0"/>
              <a:t>-</a:t>
            </a:r>
            <a:endParaRPr lang="zh-CN" altLang="en-US" dirty="0"/>
          </a:p>
        </p:txBody>
      </p:sp>
    </p:spTree>
    <p:extLst>
      <p:ext uri="{BB962C8B-B14F-4D97-AF65-F5344CB8AC3E}">
        <p14:creationId xmlns:p14="http://schemas.microsoft.com/office/powerpoint/2010/main" val="2431525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758D79CA-CDD0-4DB4-AFE3-99850612EE1F}"/>
              </a:ext>
            </a:extLst>
          </p:cNvPr>
          <p:cNvSpPr/>
          <p:nvPr/>
        </p:nvSpPr>
        <p:spPr>
          <a:xfrm>
            <a:off x="-1" y="1045531"/>
            <a:ext cx="7907413" cy="7919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bg1"/>
                </a:solidFill>
                <a:latin typeface="微软雅黑" panose="020B0503020204020204" pitchFamily="34" charset="-122"/>
                <a:ea typeface="微软雅黑" panose="020B0503020204020204" pitchFamily="34" charset="-122"/>
              </a:rPr>
              <a:t>		2 </a:t>
            </a:r>
            <a:r>
              <a:rPr lang="zh-CN" altLang="en-US" sz="2800" b="1" dirty="0">
                <a:solidFill>
                  <a:schemeClr val="bg1"/>
                </a:solidFill>
                <a:latin typeface="微软雅黑" panose="020B0503020204020204" pitchFamily="34" charset="-122"/>
                <a:ea typeface="微软雅黑" panose="020B0503020204020204" pitchFamily="34" charset="-122"/>
              </a:rPr>
              <a:t>智能无人机关键技术</a:t>
            </a:r>
            <a:endParaRPr lang="zh-CN" altLang="en-US" sz="2800" dirty="0"/>
          </a:p>
        </p:txBody>
      </p:sp>
      <p:sp>
        <p:nvSpPr>
          <p:cNvPr id="9" name="矩形 8">
            <a:extLst>
              <a:ext uri="{FF2B5EF4-FFF2-40B4-BE49-F238E27FC236}">
                <a16:creationId xmlns="" xmlns:a16="http://schemas.microsoft.com/office/drawing/2014/main" id="{BC9476AF-F29B-4A97-9402-10D4BB1D2A41}"/>
              </a:ext>
            </a:extLst>
          </p:cNvPr>
          <p:cNvSpPr/>
          <p:nvPr/>
        </p:nvSpPr>
        <p:spPr>
          <a:xfrm>
            <a:off x="0" y="1948796"/>
            <a:ext cx="7907413" cy="79196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bg1"/>
                </a:solidFill>
                <a:latin typeface="微软雅黑" panose="020B0503020204020204" pitchFamily="34" charset="-122"/>
                <a:ea typeface="微软雅黑" panose="020B0503020204020204" pitchFamily="34" charset="-122"/>
              </a:rPr>
              <a:t>		3 </a:t>
            </a:r>
            <a:r>
              <a:rPr lang="zh-CN" altLang="en-US" sz="2800" b="1" dirty="0">
                <a:solidFill>
                  <a:schemeClr val="bg1"/>
                </a:solidFill>
                <a:latin typeface="微软雅黑" panose="020B0503020204020204" pitchFamily="34" charset="-122"/>
                <a:ea typeface="微软雅黑" panose="020B0503020204020204" pitchFamily="34" charset="-122"/>
              </a:rPr>
              <a:t>智能无人机的研究现状</a:t>
            </a:r>
            <a:endParaRPr lang="zh-CN" altLang="en-US" sz="2800" dirty="0"/>
          </a:p>
        </p:txBody>
      </p:sp>
      <p:sp>
        <p:nvSpPr>
          <p:cNvPr id="10" name="矩形 9">
            <a:extLst>
              <a:ext uri="{FF2B5EF4-FFF2-40B4-BE49-F238E27FC236}">
                <a16:creationId xmlns="" xmlns:a16="http://schemas.microsoft.com/office/drawing/2014/main" id="{AED64D6E-AEC9-4837-B1F7-0DEC6D8C5B45}"/>
              </a:ext>
            </a:extLst>
          </p:cNvPr>
          <p:cNvSpPr/>
          <p:nvPr/>
        </p:nvSpPr>
        <p:spPr>
          <a:xfrm>
            <a:off x="0" y="142266"/>
            <a:ext cx="7907413" cy="7919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bg1"/>
                </a:solidFill>
                <a:latin typeface="微软雅黑" panose="020B0503020204020204" pitchFamily="34" charset="-122"/>
                <a:ea typeface="微软雅黑" panose="020B0503020204020204" pitchFamily="34" charset="-122"/>
              </a:rPr>
              <a:t>		1 </a:t>
            </a:r>
            <a:r>
              <a:rPr lang="zh-CN" altLang="en-US" sz="2800" b="1" dirty="0">
                <a:solidFill>
                  <a:schemeClr val="bg1"/>
                </a:solidFill>
                <a:latin typeface="微软雅黑" panose="020B0503020204020204" pitchFamily="34" charset="-122"/>
                <a:ea typeface="微软雅黑" panose="020B0503020204020204" pitchFamily="34" charset="-122"/>
              </a:rPr>
              <a:t>智能无人机</a:t>
            </a:r>
            <a:endParaRPr lang="zh-CN" altLang="en-US" sz="2800" dirty="0"/>
          </a:p>
        </p:txBody>
      </p:sp>
      <p:sp>
        <p:nvSpPr>
          <p:cNvPr id="5" name="矩形 4">
            <a:extLst>
              <a:ext uri="{FF2B5EF4-FFF2-40B4-BE49-F238E27FC236}">
                <a16:creationId xmlns="" xmlns:a16="http://schemas.microsoft.com/office/drawing/2014/main" id="{BC9476AF-F29B-4A97-9402-10D4BB1D2A41}"/>
              </a:ext>
            </a:extLst>
          </p:cNvPr>
          <p:cNvSpPr/>
          <p:nvPr/>
        </p:nvSpPr>
        <p:spPr>
          <a:xfrm>
            <a:off x="0" y="2852061"/>
            <a:ext cx="7907413" cy="7919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bg1"/>
                </a:solidFill>
                <a:latin typeface="微软雅黑" panose="020B0503020204020204" pitchFamily="34" charset="-122"/>
                <a:ea typeface="微软雅黑" panose="020B0503020204020204" pitchFamily="34" charset="-122"/>
              </a:rPr>
              <a:t>		4 </a:t>
            </a:r>
            <a:r>
              <a:rPr lang="zh-CN" altLang="en-US" sz="2800" b="1" dirty="0">
                <a:solidFill>
                  <a:schemeClr val="bg1"/>
                </a:solidFill>
                <a:latin typeface="微软雅黑" panose="020B0503020204020204" pitchFamily="34" charset="-122"/>
                <a:ea typeface="微软雅黑" panose="020B0503020204020204" pitchFamily="34" charset="-122"/>
              </a:rPr>
              <a:t>智能无人机应用</a:t>
            </a:r>
            <a:endParaRPr lang="zh-CN" altLang="en-US" sz="2800" dirty="0"/>
          </a:p>
        </p:txBody>
      </p:sp>
      <p:sp>
        <p:nvSpPr>
          <p:cNvPr id="8" name="矩形 7">
            <a:extLst>
              <a:ext uri="{FF2B5EF4-FFF2-40B4-BE49-F238E27FC236}">
                <a16:creationId xmlns="" xmlns:a16="http://schemas.microsoft.com/office/drawing/2014/main" id="{BC9476AF-F29B-4A97-9402-10D4BB1D2A41}"/>
              </a:ext>
            </a:extLst>
          </p:cNvPr>
          <p:cNvSpPr/>
          <p:nvPr/>
        </p:nvSpPr>
        <p:spPr>
          <a:xfrm>
            <a:off x="0" y="3755326"/>
            <a:ext cx="7907413" cy="7919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bg1"/>
                </a:solidFill>
                <a:latin typeface="微软雅黑" panose="020B0503020204020204" pitchFamily="34" charset="-122"/>
                <a:ea typeface="微软雅黑" panose="020B0503020204020204" pitchFamily="34" charset="-122"/>
              </a:rPr>
              <a:t>		5 </a:t>
            </a:r>
            <a:r>
              <a:rPr lang="zh-CN" altLang="en-US" sz="2800" b="1" dirty="0">
                <a:solidFill>
                  <a:schemeClr val="bg1"/>
                </a:solidFill>
                <a:latin typeface="微软雅黑" panose="020B0503020204020204" pitchFamily="34" charset="-122"/>
                <a:ea typeface="微软雅黑" panose="020B0503020204020204" pitchFamily="34" charset="-122"/>
              </a:rPr>
              <a:t>边缘计算体系下智能无人机技术方案</a:t>
            </a:r>
            <a:endParaRPr lang="zh-CN" altLang="en-US" sz="2800" dirty="0"/>
          </a:p>
        </p:txBody>
      </p:sp>
      <p:sp>
        <p:nvSpPr>
          <p:cNvPr id="11" name="矩形 10">
            <a:extLst>
              <a:ext uri="{FF2B5EF4-FFF2-40B4-BE49-F238E27FC236}">
                <a16:creationId xmlns="" xmlns:a16="http://schemas.microsoft.com/office/drawing/2014/main" id="{A25C62D2-E5AD-4D32-B9DD-73DC66FD9A8A}"/>
              </a:ext>
            </a:extLst>
          </p:cNvPr>
          <p:cNvSpPr/>
          <p:nvPr/>
        </p:nvSpPr>
        <p:spPr>
          <a:xfrm>
            <a:off x="-2" y="4658591"/>
            <a:ext cx="7907413" cy="791964"/>
          </a:xfrm>
          <a:prstGeom prst="rect">
            <a:avLst/>
          </a:prstGeom>
          <a:solidFill>
            <a:srgbClr val="2F8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bg1"/>
                </a:solidFill>
                <a:latin typeface="微软雅黑" panose="020B0503020204020204" pitchFamily="34" charset="-122"/>
                <a:ea typeface="微软雅黑" panose="020B0503020204020204" pitchFamily="34" charset="-122"/>
              </a:rPr>
              <a:t>		6 </a:t>
            </a:r>
            <a:r>
              <a:rPr lang="zh-CN" altLang="en-US" sz="2800" b="1" dirty="0">
                <a:solidFill>
                  <a:schemeClr val="bg1"/>
                </a:solidFill>
                <a:latin typeface="微软雅黑" panose="020B0503020204020204" pitchFamily="34" charset="-122"/>
                <a:ea typeface="微软雅黑" panose="020B0503020204020204" pitchFamily="34" charset="-122"/>
              </a:rPr>
              <a:t>研究计划</a:t>
            </a:r>
            <a:endParaRPr lang="zh-CN" altLang="en-US" sz="2800" dirty="0"/>
          </a:p>
        </p:txBody>
      </p:sp>
      <p:sp>
        <p:nvSpPr>
          <p:cNvPr id="12" name="矩形 11">
            <a:extLst>
              <a:ext uri="{FF2B5EF4-FFF2-40B4-BE49-F238E27FC236}">
                <a16:creationId xmlns="" xmlns:a16="http://schemas.microsoft.com/office/drawing/2014/main" id="{918DB23A-1D34-4C2F-9709-962B75E6E4BC}"/>
              </a:ext>
            </a:extLst>
          </p:cNvPr>
          <p:cNvSpPr/>
          <p:nvPr/>
        </p:nvSpPr>
        <p:spPr>
          <a:xfrm>
            <a:off x="-3" y="5561856"/>
            <a:ext cx="7907413" cy="79196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bg1"/>
                </a:solidFill>
                <a:latin typeface="微软雅黑" panose="020B0503020204020204" pitchFamily="34" charset="-122"/>
                <a:ea typeface="微软雅黑" panose="020B0503020204020204" pitchFamily="34" charset="-122"/>
              </a:rPr>
              <a:t>		7 </a:t>
            </a:r>
            <a:r>
              <a:rPr lang="zh-CN" altLang="en-US" sz="2800" b="1" dirty="0">
                <a:solidFill>
                  <a:schemeClr val="bg1"/>
                </a:solidFill>
                <a:latin typeface="微软雅黑" panose="020B0503020204020204" pitchFamily="34" charset="-122"/>
                <a:ea typeface="微软雅黑" panose="020B0503020204020204" pitchFamily="34" charset="-122"/>
              </a:rPr>
              <a:t>参考文献</a:t>
            </a:r>
            <a:endParaRPr lang="zh-CN" altLang="en-US" sz="2800" dirty="0"/>
          </a:p>
        </p:txBody>
      </p:sp>
      <p:sp>
        <p:nvSpPr>
          <p:cNvPr id="4" name="灯片编号占位符 3"/>
          <p:cNvSpPr>
            <a:spLocks noGrp="1"/>
          </p:cNvSpPr>
          <p:nvPr>
            <p:ph type="sldNum" sz="quarter" idx="12"/>
          </p:nvPr>
        </p:nvSpPr>
        <p:spPr/>
        <p:txBody>
          <a:bodyPr/>
          <a:lstStyle/>
          <a:p>
            <a:r>
              <a:rPr lang="en-US" altLang="zh-CN" smtClean="0"/>
              <a:t>-</a:t>
            </a:r>
            <a:fld id="{3017F142-78A3-49C6-8140-979312A21E8F}" type="slidenum">
              <a:rPr lang="zh-CN" altLang="en-US" smtClean="0"/>
              <a:t>1</a:t>
            </a:fld>
            <a:r>
              <a:rPr lang="en-US" altLang="zh-CN" smtClean="0"/>
              <a:t>-</a:t>
            </a:r>
            <a:endParaRPr lang="zh-CN" altLang="en-US" dirty="0"/>
          </a:p>
        </p:txBody>
      </p:sp>
    </p:spTree>
    <p:extLst>
      <p:ext uri="{BB962C8B-B14F-4D97-AF65-F5344CB8AC3E}">
        <p14:creationId xmlns:p14="http://schemas.microsoft.com/office/powerpoint/2010/main" val="3345017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4">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 </a:t>
            </a:r>
            <a:r>
              <a:rPr lang="zh-CN" altLang="en-US" sz="2800" b="1" dirty="0">
                <a:solidFill>
                  <a:schemeClr val="bg1"/>
                </a:solidFill>
                <a:latin typeface="微软雅黑" panose="020B0503020204020204" pitchFamily="34" charset="-122"/>
                <a:ea typeface="微软雅黑" panose="020B0503020204020204" pitchFamily="34" charset="-122"/>
              </a:rPr>
              <a:t>智能无人机应用</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CN" b="1" dirty="0">
                <a:solidFill>
                  <a:prstClr val="black"/>
                </a:solidFill>
                <a:latin typeface="微软雅黑" panose="020B0503020204020204" pitchFamily="34" charset="-122"/>
                <a:ea typeface="微软雅黑" panose="020B0503020204020204" pitchFamily="34" charset="-122"/>
              </a:rPr>
              <a:t>JPL's AI-Powered Racing Drone</a:t>
            </a:r>
            <a:endParaRPr lang="zh-CN" altLang="en-US" b="1" dirty="0">
              <a:solidFill>
                <a:prstClr val="black"/>
              </a:solidFill>
              <a:latin typeface="微软雅黑" panose="020B0503020204020204" pitchFamily="34" charset="-122"/>
              <a:ea typeface="微软雅黑" panose="020B0503020204020204" pitchFamily="34" charset="-122"/>
            </a:endParaRPr>
          </a:p>
        </p:txBody>
      </p:sp>
      <p:pic>
        <p:nvPicPr>
          <p:cNvPr id="7" name="Drone Race- Human vs. Machine">
            <a:hlinkClick r:id="" action="ppaction://media"/>
            <a:extLst>
              <a:ext uri="{FF2B5EF4-FFF2-40B4-BE49-F238E27FC236}">
                <a16:creationId xmlns="" xmlns:a16="http://schemas.microsoft.com/office/drawing/2014/main" id="{B736853C-E04F-440E-BAD8-DA901C7C15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8890" y="1593837"/>
            <a:ext cx="7526215" cy="4233496"/>
          </a:xfrm>
          <a:prstGeom prst="rect">
            <a:avLst/>
          </a:prstGeom>
        </p:spPr>
      </p:pic>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19</a:t>
            </a:fld>
            <a:r>
              <a:rPr lang="en-US" altLang="zh-CN" smtClean="0"/>
              <a:t>-</a:t>
            </a:r>
            <a:endParaRPr lang="zh-CN" altLang="en-US" dirty="0"/>
          </a:p>
        </p:txBody>
      </p:sp>
    </p:spTree>
    <p:extLst>
      <p:ext uri="{BB962C8B-B14F-4D97-AF65-F5344CB8AC3E}">
        <p14:creationId xmlns:p14="http://schemas.microsoft.com/office/powerpoint/2010/main" val="40664896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4">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 </a:t>
            </a:r>
            <a:r>
              <a:rPr lang="zh-CN" altLang="en-US" sz="2800" b="1" dirty="0">
                <a:solidFill>
                  <a:schemeClr val="bg1"/>
                </a:solidFill>
                <a:latin typeface="微软雅黑" panose="020B0503020204020204" pitchFamily="34" charset="-122"/>
                <a:ea typeface="微软雅黑" panose="020B0503020204020204" pitchFamily="34" charset="-122"/>
              </a:rPr>
              <a:t>智能无人机应用</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京东无人机物流</a:t>
            </a:r>
          </a:p>
        </p:txBody>
      </p:sp>
      <p:sp>
        <p:nvSpPr>
          <p:cNvPr id="17" name="矩形 16">
            <a:extLst>
              <a:ext uri="{FF2B5EF4-FFF2-40B4-BE49-F238E27FC236}">
                <a16:creationId xmlns="" xmlns:a16="http://schemas.microsoft.com/office/drawing/2014/main" id="{31654E2B-1727-4886-94FE-FB9E028BF0DF}"/>
              </a:ext>
            </a:extLst>
          </p:cNvPr>
          <p:cNvSpPr/>
          <p:nvPr/>
        </p:nvSpPr>
        <p:spPr>
          <a:xfrm>
            <a:off x="461988" y="1617423"/>
            <a:ext cx="8220021" cy="3559116"/>
          </a:xfrm>
          <a:prstGeom prst="rect">
            <a:avLst/>
          </a:prstGeom>
        </p:spPr>
        <p:txBody>
          <a:bodyPr wrap="square">
            <a:spAutoFit/>
          </a:bodyPr>
          <a:lstStyle/>
          <a:p>
            <a:pPr marL="742950" lvl="1" indent="-285750">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京东无人机场提供导航、通讯、任务规划、精确起降、自动装卸货物、自动充电等全套服务，该机场与无人仓无缝对接，支持多架飞机同时起飞的功能。</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特点：</a:t>
            </a:r>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spcBef>
                <a:spcPts val="0"/>
              </a:spcBef>
              <a:buFont typeface="Wingdings" panose="05000000000000000000" pitchFamily="2" charset="2"/>
              <a:buChar char="ü"/>
            </a:pPr>
            <a:r>
              <a:rPr lang="zh-CN" altLang="en-US" sz="1600" dirty="0">
                <a:latin typeface="微软雅黑 Light" panose="020B0502040204020203" pitchFamily="34" charset="-122"/>
                <a:ea typeface="微软雅黑 Light" panose="020B0502040204020203" pitchFamily="34" charset="-122"/>
              </a:rPr>
              <a:t>第一，配有远程中央控制系统，可操作多个机场多架无人机，彻底解决了人力问题。</a:t>
            </a:r>
          </a:p>
          <a:p>
            <a:pPr marL="1200150" lvl="2" indent="-285750">
              <a:lnSpc>
                <a:spcPct val="150000"/>
              </a:lnSpc>
              <a:spcBef>
                <a:spcPts val="0"/>
              </a:spcBef>
              <a:buFont typeface="Wingdings" panose="05000000000000000000" pitchFamily="2" charset="2"/>
              <a:buChar char="ü"/>
            </a:pPr>
            <a:r>
              <a:rPr lang="zh-CN" altLang="en-US" sz="1600" dirty="0">
                <a:latin typeface="微软雅黑 Light" panose="020B0502040204020203" pitchFamily="34" charset="-122"/>
                <a:ea typeface="微软雅黑 Light" panose="020B0502040204020203" pitchFamily="34" charset="-122"/>
              </a:rPr>
              <a:t>第二，一千瓦全自动充电，保障无人机在一小时内充满电，提高充电效率。</a:t>
            </a:r>
          </a:p>
          <a:p>
            <a:pPr marL="1200150" lvl="2" indent="-285750">
              <a:lnSpc>
                <a:spcPct val="150000"/>
              </a:lnSpc>
              <a:spcBef>
                <a:spcPts val="0"/>
              </a:spcBef>
              <a:buFont typeface="Wingdings" panose="05000000000000000000" pitchFamily="2" charset="2"/>
              <a:buChar char="ü"/>
            </a:pPr>
            <a:r>
              <a:rPr lang="zh-CN" altLang="en-US" sz="1600" dirty="0">
                <a:latin typeface="微软雅黑 Light" panose="020B0502040204020203" pitchFamily="34" charset="-122"/>
                <a:ea typeface="微软雅黑 Light" panose="020B0502040204020203" pitchFamily="34" charset="-122"/>
              </a:rPr>
              <a:t>第三，高精准度自动装卸货，可达到毫米级精准。</a:t>
            </a:r>
          </a:p>
          <a:p>
            <a:pPr marL="1200150" lvl="2" indent="-285750">
              <a:lnSpc>
                <a:spcPct val="150000"/>
              </a:lnSpc>
              <a:spcBef>
                <a:spcPts val="0"/>
              </a:spcBef>
              <a:buFont typeface="Wingdings" panose="05000000000000000000" pitchFamily="2" charset="2"/>
              <a:buChar char="ü"/>
            </a:pPr>
            <a:r>
              <a:rPr lang="zh-CN" altLang="en-US" sz="1600" dirty="0">
                <a:latin typeface="微软雅黑 Light" panose="020B0502040204020203" pitchFamily="34" charset="-122"/>
                <a:ea typeface="微软雅黑 Light" panose="020B0502040204020203" pitchFamily="34" charset="-122"/>
              </a:rPr>
              <a:t>第四，高精准度天窗入室起降在</a:t>
            </a:r>
            <a:r>
              <a:rPr lang="en-US" altLang="zh-CN" sz="1600" dirty="0">
                <a:latin typeface="微软雅黑 Light" panose="020B0502040204020203" pitchFamily="34" charset="-122"/>
                <a:ea typeface="微软雅黑 Light" panose="020B0502040204020203" pitchFamily="34" charset="-122"/>
              </a:rPr>
              <a:t>2m*3m</a:t>
            </a:r>
            <a:r>
              <a:rPr lang="zh-CN" altLang="en-US" sz="1600" dirty="0">
                <a:latin typeface="微软雅黑 Light" panose="020B0502040204020203" pitchFamily="34" charset="-122"/>
                <a:ea typeface="微软雅黑 Light" panose="020B0502040204020203" pitchFamily="34" charset="-122"/>
              </a:rPr>
              <a:t>的区域内，技术要求非常高。</a:t>
            </a:r>
            <a:endParaRPr lang="en-US" altLang="zh-CN" sz="1600" dirty="0">
              <a:latin typeface="微软雅黑 Light" panose="020B0502040204020203" pitchFamily="34" charset="-122"/>
              <a:ea typeface="微软雅黑 Light" panose="020B0502040204020203" pitchFamily="34" charset="-122"/>
            </a:endParaRPr>
          </a:p>
        </p:txBody>
      </p:sp>
      <p:pic>
        <p:nvPicPr>
          <p:cNvPr id="7" name="图片 6">
            <a:extLst>
              <a:ext uri="{FF2B5EF4-FFF2-40B4-BE49-F238E27FC236}">
                <a16:creationId xmlns="" xmlns:a16="http://schemas.microsoft.com/office/drawing/2014/main" id="{FAA35C25-7B81-4A50-A137-961B372765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6897" y="5193017"/>
            <a:ext cx="1510199" cy="849487"/>
          </a:xfrm>
          <a:prstGeom prst="rect">
            <a:avLst/>
          </a:prstGeom>
        </p:spPr>
      </p:pic>
      <p:sp>
        <p:nvSpPr>
          <p:cNvPr id="8" name="文本框 886">
            <a:extLst>
              <a:ext uri="{FF2B5EF4-FFF2-40B4-BE49-F238E27FC236}">
                <a16:creationId xmlns="" xmlns:a16="http://schemas.microsoft.com/office/drawing/2014/main" id="{1F081492-A086-4E4A-94AE-7428FECF99CF}"/>
              </a:ext>
            </a:extLst>
          </p:cNvPr>
          <p:cNvSpPr txBox="1"/>
          <p:nvPr/>
        </p:nvSpPr>
        <p:spPr>
          <a:xfrm>
            <a:off x="2070149" y="6042504"/>
            <a:ext cx="5003697"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11. JD</a:t>
            </a:r>
            <a:r>
              <a:rPr lang="zh-CN" altLang="en-US" sz="1200" dirty="0">
                <a:latin typeface="微软雅黑" panose="020B0503020204020204" pitchFamily="34" charset="-122"/>
                <a:ea typeface="微软雅黑" panose="020B0503020204020204" pitchFamily="34" charset="-122"/>
              </a:rPr>
              <a:t>无人机样机</a:t>
            </a: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20</a:t>
            </a:fld>
            <a:r>
              <a:rPr lang="en-US" altLang="zh-CN" smtClean="0"/>
              <a:t>-</a:t>
            </a:r>
            <a:endParaRPr lang="zh-CN" altLang="en-US" dirty="0"/>
          </a:p>
        </p:txBody>
      </p:sp>
    </p:spTree>
    <p:extLst>
      <p:ext uri="{BB962C8B-B14F-4D97-AF65-F5344CB8AC3E}">
        <p14:creationId xmlns:p14="http://schemas.microsoft.com/office/powerpoint/2010/main" val="2058361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4">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 </a:t>
            </a:r>
            <a:r>
              <a:rPr lang="zh-CN" altLang="en-US" sz="2800" b="1" dirty="0">
                <a:solidFill>
                  <a:schemeClr val="bg1"/>
                </a:solidFill>
                <a:latin typeface="微软雅黑" panose="020B0503020204020204" pitchFamily="34" charset="-122"/>
                <a:ea typeface="微软雅黑" panose="020B0503020204020204" pitchFamily="34" charset="-122"/>
              </a:rPr>
              <a:t>智能无人机应用</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CN" b="1" dirty="0" err="1">
                <a:solidFill>
                  <a:prstClr val="black"/>
                </a:solidFill>
                <a:latin typeface="微软雅黑" panose="020B0503020204020204" pitchFamily="34" charset="-122"/>
                <a:ea typeface="微软雅黑" panose="020B0503020204020204" pitchFamily="34" charset="-122"/>
              </a:rPr>
              <a:t>Skydio</a:t>
            </a:r>
            <a:r>
              <a:rPr lang="en-US" altLang="zh-CN" b="1" dirty="0">
                <a:solidFill>
                  <a:prstClr val="black"/>
                </a:solidFill>
                <a:latin typeface="微软雅黑" panose="020B0503020204020204" pitchFamily="34" charset="-122"/>
                <a:ea typeface="微软雅黑" panose="020B0503020204020204" pitchFamily="34" charset="-122"/>
              </a:rPr>
              <a:t> R1</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 xmlns:a16="http://schemas.microsoft.com/office/drawing/2014/main" id="{31654E2B-1727-4886-94FE-FB9E028BF0DF}"/>
              </a:ext>
            </a:extLst>
          </p:cNvPr>
          <p:cNvSpPr/>
          <p:nvPr/>
        </p:nvSpPr>
        <p:spPr>
          <a:xfrm>
            <a:off x="461988" y="1617423"/>
            <a:ext cx="8220021" cy="2120902"/>
          </a:xfrm>
          <a:prstGeom prst="rect">
            <a:avLst/>
          </a:prstGeom>
        </p:spPr>
        <p:txBody>
          <a:bodyPr wrap="square">
            <a:spAutoFit/>
          </a:bodyPr>
          <a:lstStyle/>
          <a:p>
            <a:pPr marL="742950" lvl="1" indent="-285750">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这款</a:t>
            </a:r>
            <a:r>
              <a:rPr lang="en-US" altLang="zh-CN" dirty="0">
                <a:latin typeface="微软雅黑" panose="020B0503020204020204" pitchFamily="34" charset="-122"/>
                <a:ea typeface="微软雅黑" panose="020B0503020204020204" pitchFamily="34" charset="-122"/>
              </a:rPr>
              <a:t>R1</a:t>
            </a:r>
            <a:r>
              <a:rPr lang="zh-CN" altLang="en-US" dirty="0">
                <a:latin typeface="微软雅黑" panose="020B0503020204020204" pitchFamily="34" charset="-122"/>
                <a:ea typeface="微软雅黑" panose="020B0503020204020204" pitchFamily="34" charset="-122"/>
              </a:rPr>
              <a:t>产品不需要任何的遥控器控制，是一台「纯视觉」的无人机。通过机身搭载的 </a:t>
            </a:r>
            <a:r>
              <a:rPr lang="en-US" altLang="zh-CN" dirty="0">
                <a:latin typeface="微软雅黑" panose="020B0503020204020204" pitchFamily="34" charset="-122"/>
                <a:ea typeface="微软雅黑" panose="020B0503020204020204" pitchFamily="34" charset="-122"/>
              </a:rPr>
              <a:t>13 </a:t>
            </a:r>
            <a:r>
              <a:rPr lang="zh-CN" altLang="en-US" dirty="0">
                <a:latin typeface="微软雅黑" panose="020B0503020204020204" pitchFamily="34" charset="-122"/>
                <a:ea typeface="微软雅黑" panose="020B0503020204020204" pitchFamily="34" charset="-122"/>
              </a:rPr>
              <a:t>台摄像机以及一台深度运动传感器，</a:t>
            </a:r>
            <a:r>
              <a:rPr lang="en-US" altLang="zh-CN" dirty="0">
                <a:latin typeface="微软雅黑" panose="020B0503020204020204" pitchFamily="34" charset="-122"/>
                <a:ea typeface="微软雅黑" panose="020B0503020204020204" pitchFamily="34" charset="-122"/>
              </a:rPr>
              <a:t>R1</a:t>
            </a:r>
            <a:r>
              <a:rPr lang="zh-CN" altLang="en-US" dirty="0">
                <a:latin typeface="微软雅黑" panose="020B0503020204020204" pitchFamily="34" charset="-122"/>
                <a:ea typeface="微软雅黑" panose="020B0503020204020204" pitchFamily="34" charset="-122"/>
              </a:rPr>
              <a:t>可以紧紧跟随目标物体飞行。此外，系统自带的自动驾驶功，能让 </a:t>
            </a:r>
            <a:r>
              <a:rPr lang="en-US" altLang="zh-CN" dirty="0">
                <a:latin typeface="微软雅黑" panose="020B0503020204020204" pitchFamily="34" charset="-122"/>
                <a:ea typeface="微软雅黑" panose="020B0503020204020204" pitchFamily="34" charset="-122"/>
              </a:rPr>
              <a:t>R1 </a:t>
            </a:r>
            <a:r>
              <a:rPr lang="zh-CN" altLang="en-US" dirty="0">
                <a:latin typeface="微软雅黑" panose="020B0503020204020204" pitchFamily="34" charset="-122"/>
                <a:ea typeface="微软雅黑" panose="020B0503020204020204" pitchFamily="34" charset="-122"/>
              </a:rPr>
              <a:t>在飞行过程中避免和其它物体碰撞，产生伤害。</a:t>
            </a:r>
            <a:r>
              <a:rPr lang="en-US" altLang="zh-CN" dirty="0" err="1">
                <a:latin typeface="微软雅黑" panose="020B0503020204020204" pitchFamily="34" charset="-122"/>
                <a:ea typeface="微软雅黑" panose="020B0503020204020204" pitchFamily="34" charset="-122"/>
              </a:rPr>
              <a:t>Skydio</a:t>
            </a:r>
            <a:r>
              <a:rPr lang="zh-CN" altLang="en-US" dirty="0">
                <a:latin typeface="微软雅黑" panose="020B0503020204020204" pitchFamily="34" charset="-122"/>
                <a:ea typeface="微软雅黑" panose="020B0503020204020204" pitchFamily="34" charset="-122"/>
              </a:rPr>
              <a:t>宣称，这款无人机所有的任务都可以通过其自带系统完成，不需要人为操作。</a:t>
            </a:r>
          </a:p>
        </p:txBody>
      </p:sp>
      <p:pic>
        <p:nvPicPr>
          <p:cNvPr id="9" name="Introducing the Skydio Autonomy Engine">
            <a:hlinkClick r:id="" action="ppaction://media"/>
            <a:extLst>
              <a:ext uri="{FF2B5EF4-FFF2-40B4-BE49-F238E27FC236}">
                <a16:creationId xmlns="" xmlns:a16="http://schemas.microsoft.com/office/drawing/2014/main" id="{0B4247EC-8B80-4397-A527-BAC29F19F3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96699" y="3697309"/>
            <a:ext cx="4550597" cy="2559711"/>
          </a:xfrm>
          <a:prstGeom prst="rect">
            <a:avLst/>
          </a:prstGeom>
        </p:spPr>
      </p:pic>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21</a:t>
            </a:fld>
            <a:r>
              <a:rPr lang="en-US" altLang="zh-CN" smtClean="0"/>
              <a:t>-</a:t>
            </a:r>
            <a:endParaRPr lang="zh-CN" altLang="en-US" dirty="0"/>
          </a:p>
        </p:txBody>
      </p:sp>
    </p:spTree>
    <p:extLst>
      <p:ext uri="{BB962C8B-B14F-4D97-AF65-F5344CB8AC3E}">
        <p14:creationId xmlns:p14="http://schemas.microsoft.com/office/powerpoint/2010/main" val="4024103752"/>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4">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 </a:t>
            </a:r>
            <a:r>
              <a:rPr lang="zh-CN" altLang="en-US" sz="2800" b="1" dirty="0">
                <a:solidFill>
                  <a:schemeClr val="bg1"/>
                </a:solidFill>
                <a:latin typeface="微软雅黑" panose="020B0503020204020204" pitchFamily="34" charset="-122"/>
                <a:ea typeface="微软雅黑" panose="020B0503020204020204" pitchFamily="34" charset="-122"/>
              </a:rPr>
              <a:t>智能无人机应用</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剑桥大学个体暴力行为实时监测</a:t>
            </a:r>
          </a:p>
        </p:txBody>
      </p:sp>
      <p:sp>
        <p:nvSpPr>
          <p:cNvPr id="17" name="矩形 16">
            <a:extLst>
              <a:ext uri="{FF2B5EF4-FFF2-40B4-BE49-F238E27FC236}">
                <a16:creationId xmlns="" xmlns:a16="http://schemas.microsoft.com/office/drawing/2014/main" id="{31654E2B-1727-4886-94FE-FB9E028BF0DF}"/>
              </a:ext>
            </a:extLst>
          </p:cNvPr>
          <p:cNvSpPr/>
          <p:nvPr/>
        </p:nvSpPr>
        <p:spPr>
          <a:xfrm>
            <a:off x="461988" y="1617423"/>
            <a:ext cx="8220021" cy="3332772"/>
          </a:xfrm>
          <a:prstGeom prst="rect">
            <a:avLst/>
          </a:prstGeom>
        </p:spPr>
        <p:txBody>
          <a:bodyPr wrap="square">
            <a:spAutoFit/>
          </a:bodyPr>
          <a:lstStyle/>
          <a:p>
            <a:pPr marL="742950" lvl="1" indent="-28575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剑桥大学发布了一篇论文，提出了一个有意思的观点，即利用混合深度学习网络</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云计算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无人机，搭建了一个能实时监测个体暴力行为的无人机监控系统。</a:t>
            </a:r>
          </a:p>
          <a:p>
            <a:pPr marL="742950" lvl="1" indent="-28575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该系统首先使用</a:t>
            </a:r>
            <a:r>
              <a:rPr lang="en-US" altLang="zh-CN" dirty="0">
                <a:latin typeface="微软雅黑" panose="020B0503020204020204" pitchFamily="34" charset="-122"/>
                <a:ea typeface="微软雅黑" panose="020B0503020204020204" pitchFamily="34" charset="-122"/>
              </a:rPr>
              <a:t>FPN</a:t>
            </a:r>
            <a:r>
              <a:rPr lang="zh-CN" altLang="en-US" dirty="0">
                <a:latin typeface="微软雅黑" panose="020B0503020204020204" pitchFamily="34" charset="-122"/>
                <a:ea typeface="微软雅黑" panose="020B0503020204020204" pitchFamily="34" charset="-122"/>
              </a:rPr>
              <a:t>从无人机记录的图像中检测人类。然后利用所提出的</a:t>
            </a:r>
            <a:r>
              <a:rPr lang="en-US" altLang="zh-CN" dirty="0">
                <a:latin typeface="微软雅黑" panose="020B0503020204020204" pitchFamily="34" charset="-122"/>
                <a:ea typeface="微软雅黑" panose="020B0503020204020204" pitchFamily="34" charset="-122"/>
              </a:rPr>
              <a:t>SHDL</a:t>
            </a:r>
            <a:r>
              <a:rPr lang="zh-CN" altLang="en-US" dirty="0">
                <a:latin typeface="微软雅黑" panose="020B0503020204020204" pitchFamily="34" charset="-122"/>
                <a:ea typeface="微软雅黑" panose="020B0503020204020204" pitchFamily="34" charset="-122"/>
              </a:rPr>
              <a:t>网络来估计检测到的个体姿态。最后，估计姿态的四肢之间的方向用来识别暴力个体。系统采用云计算来实现实时识别。</a:t>
            </a: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22</a:t>
            </a:fld>
            <a:r>
              <a:rPr lang="en-US" altLang="zh-CN" smtClean="0"/>
              <a:t>-</a:t>
            </a:r>
            <a:endParaRPr lang="zh-CN" altLang="en-US" dirty="0"/>
          </a:p>
        </p:txBody>
      </p:sp>
    </p:spTree>
    <p:extLst>
      <p:ext uri="{BB962C8B-B14F-4D97-AF65-F5344CB8AC3E}">
        <p14:creationId xmlns:p14="http://schemas.microsoft.com/office/powerpoint/2010/main" val="31228387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4">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 </a:t>
            </a:r>
            <a:r>
              <a:rPr lang="zh-CN" altLang="en-US" sz="2800" b="1" dirty="0">
                <a:solidFill>
                  <a:schemeClr val="bg1"/>
                </a:solidFill>
                <a:latin typeface="微软雅黑" panose="020B0503020204020204" pitchFamily="34" charset="-122"/>
                <a:ea typeface="微软雅黑" panose="020B0503020204020204" pitchFamily="34" charset="-122"/>
              </a:rPr>
              <a:t>智能无人机应用</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CN" b="1" dirty="0">
                <a:solidFill>
                  <a:prstClr val="black"/>
                </a:solidFill>
                <a:latin typeface="微软雅黑" panose="020B0503020204020204" pitchFamily="34" charset="-122"/>
                <a:ea typeface="微软雅黑" panose="020B0503020204020204" pitchFamily="34" charset="-122"/>
              </a:rPr>
              <a:t>UAV </a:t>
            </a:r>
            <a:r>
              <a:rPr lang="en-US" altLang="zh-CN" b="1" dirty="0" err="1">
                <a:solidFill>
                  <a:prstClr val="black"/>
                </a:solidFill>
                <a:latin typeface="微软雅黑" panose="020B0503020204020204" pitchFamily="34" charset="-122"/>
                <a:ea typeface="微软雅黑" panose="020B0503020204020204" pitchFamily="34" charset="-122"/>
              </a:rPr>
              <a:t>Airobotics</a:t>
            </a:r>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自动驾驶无人机</a:t>
            </a:r>
          </a:p>
        </p:txBody>
      </p:sp>
      <p:sp>
        <p:nvSpPr>
          <p:cNvPr id="17" name="矩形 16">
            <a:extLst>
              <a:ext uri="{FF2B5EF4-FFF2-40B4-BE49-F238E27FC236}">
                <a16:creationId xmlns="" xmlns:a16="http://schemas.microsoft.com/office/drawing/2014/main" id="{31654E2B-1727-4886-94FE-FB9E028BF0DF}"/>
              </a:ext>
            </a:extLst>
          </p:cNvPr>
          <p:cNvSpPr/>
          <p:nvPr/>
        </p:nvSpPr>
        <p:spPr>
          <a:xfrm>
            <a:off x="461988" y="1617423"/>
            <a:ext cx="8220021" cy="2951898"/>
          </a:xfrm>
          <a:prstGeom prst="rect">
            <a:avLst/>
          </a:prstGeom>
        </p:spPr>
        <p:txBody>
          <a:bodyPr wrap="square">
            <a:spAutoFit/>
          </a:bodyPr>
          <a:lstStyle/>
          <a:p>
            <a:pPr marL="742950" lvl="1" indent="-28575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UAV </a:t>
            </a:r>
            <a:r>
              <a:rPr lang="en-US" altLang="zh-CN" dirty="0" err="1">
                <a:latin typeface="微软雅黑" panose="020B0503020204020204" pitchFamily="34" charset="-122"/>
                <a:ea typeface="微软雅黑" panose="020B0503020204020204" pitchFamily="34" charset="-122"/>
              </a:rPr>
              <a:t>Airobotics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自动驾驶无人机拥有完全自动巡航功能的无人驾驶特性，基本上在不用认为操作的情况下自动完成任务，且整个过程几乎无需人工干预。</a:t>
            </a:r>
          </a:p>
          <a:p>
            <a:pPr marL="742950" lvl="1" indent="-285750">
              <a:lnSpc>
                <a:spcPct val="150000"/>
              </a:lnSpc>
              <a:buFont typeface="Wingdings" panose="05000000000000000000" pitchFamily="2" charset="2"/>
              <a:buChar char="u"/>
            </a:pPr>
            <a:r>
              <a:rPr lang="en-US" altLang="zh-CN" dirty="0" err="1">
                <a:latin typeface="微软雅黑" panose="020B0503020204020204" pitchFamily="34" charset="-122"/>
                <a:ea typeface="微软雅黑" panose="020B0503020204020204" pitchFamily="34" charset="-122"/>
              </a:rPr>
              <a:t>Airobotics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平台为客户提供自动运行并执行任务的能力。</a:t>
            </a:r>
          </a:p>
          <a:p>
            <a:pPr marL="742950" lvl="1" indent="-285750">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这套系统由三个部分组成，分别为无人机、基站和命令软件。所有控制功能都通过内置的集成软件，使用户随时查看飞行路径、实时视频以及数据传输。</a:t>
            </a:r>
          </a:p>
        </p:txBody>
      </p:sp>
      <p:pic>
        <p:nvPicPr>
          <p:cNvPr id="7" name="图片 6">
            <a:extLst>
              <a:ext uri="{FF2B5EF4-FFF2-40B4-BE49-F238E27FC236}">
                <a16:creationId xmlns="" xmlns:a16="http://schemas.microsoft.com/office/drawing/2014/main" id="{06B6B398-2865-446B-9DD9-06E88CC3E6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8742" y="4597410"/>
            <a:ext cx="2586509" cy="1454911"/>
          </a:xfrm>
          <a:prstGeom prst="rect">
            <a:avLst/>
          </a:prstGeom>
        </p:spPr>
      </p:pic>
      <p:sp>
        <p:nvSpPr>
          <p:cNvPr id="8" name="文本框 886">
            <a:extLst>
              <a:ext uri="{FF2B5EF4-FFF2-40B4-BE49-F238E27FC236}">
                <a16:creationId xmlns="" xmlns:a16="http://schemas.microsoft.com/office/drawing/2014/main" id="{5AB397A4-60D9-465E-A521-552DE84522B7}"/>
              </a:ext>
            </a:extLst>
          </p:cNvPr>
          <p:cNvSpPr txBox="1"/>
          <p:nvPr/>
        </p:nvSpPr>
        <p:spPr>
          <a:xfrm>
            <a:off x="2070149" y="6042504"/>
            <a:ext cx="5003697"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12. </a:t>
            </a:r>
            <a:r>
              <a:rPr lang="en-US" altLang="zh-CN" sz="1200" dirty="0" err="1">
                <a:latin typeface="微软雅黑" panose="020B0503020204020204" pitchFamily="34" charset="-122"/>
                <a:ea typeface="微软雅黑" panose="020B0503020204020204" pitchFamily="34" charset="-122"/>
              </a:rPr>
              <a:t>Airobotics</a:t>
            </a:r>
            <a:r>
              <a:rPr lang="zh-CN" altLang="en-US" sz="1200" dirty="0">
                <a:latin typeface="微软雅黑" panose="020B0503020204020204" pitchFamily="34" charset="-122"/>
                <a:ea typeface="微软雅黑" panose="020B0503020204020204" pitchFamily="34" charset="-122"/>
              </a:rPr>
              <a:t>基站及无人机</a:t>
            </a: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23</a:t>
            </a:fld>
            <a:r>
              <a:rPr lang="en-US" altLang="zh-CN" smtClean="0"/>
              <a:t>-</a:t>
            </a:r>
            <a:endParaRPr lang="zh-CN" altLang="en-US" dirty="0"/>
          </a:p>
        </p:txBody>
      </p:sp>
    </p:spTree>
    <p:extLst>
      <p:ext uri="{BB962C8B-B14F-4D97-AF65-F5344CB8AC3E}">
        <p14:creationId xmlns:p14="http://schemas.microsoft.com/office/powerpoint/2010/main" val="417665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4">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 </a:t>
            </a:r>
            <a:r>
              <a:rPr lang="zh-CN" altLang="en-US" sz="2800" b="1" dirty="0">
                <a:solidFill>
                  <a:schemeClr val="bg1"/>
                </a:solidFill>
                <a:latin typeface="微软雅黑" panose="020B0503020204020204" pitchFamily="34" charset="-122"/>
                <a:ea typeface="微软雅黑" panose="020B0503020204020204" pitchFamily="34" charset="-122"/>
              </a:rPr>
              <a:t>智能无人机应用</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微软和大疆合作</a:t>
            </a:r>
          </a:p>
        </p:txBody>
      </p:sp>
      <p:sp>
        <p:nvSpPr>
          <p:cNvPr id="8" name="文本框 886">
            <a:extLst>
              <a:ext uri="{FF2B5EF4-FFF2-40B4-BE49-F238E27FC236}">
                <a16:creationId xmlns="" xmlns:a16="http://schemas.microsoft.com/office/drawing/2014/main" id="{5AB397A4-60D9-465E-A521-552DE84522B7}"/>
              </a:ext>
            </a:extLst>
          </p:cNvPr>
          <p:cNvSpPr txBox="1"/>
          <p:nvPr/>
        </p:nvSpPr>
        <p:spPr>
          <a:xfrm>
            <a:off x="2070149" y="6042504"/>
            <a:ext cx="5003697"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13. Azure IoT Edge</a:t>
            </a:r>
            <a:r>
              <a:rPr lang="zh-CN" altLang="en-US" sz="1200" dirty="0">
                <a:latin typeface="微软雅黑" panose="020B0503020204020204" pitchFamily="34" charset="-122"/>
                <a:ea typeface="微软雅黑" panose="020B0503020204020204" pitchFamily="34" charset="-122"/>
              </a:rPr>
              <a:t>服务</a:t>
            </a:r>
          </a:p>
        </p:txBody>
      </p:sp>
      <p:sp>
        <p:nvSpPr>
          <p:cNvPr id="9" name="矩形 8">
            <a:extLst>
              <a:ext uri="{FF2B5EF4-FFF2-40B4-BE49-F238E27FC236}">
                <a16:creationId xmlns="" xmlns:a16="http://schemas.microsoft.com/office/drawing/2014/main" id="{0370DFE2-0507-4C47-AB74-377669E747C3}"/>
              </a:ext>
            </a:extLst>
          </p:cNvPr>
          <p:cNvSpPr/>
          <p:nvPr/>
        </p:nvSpPr>
        <p:spPr>
          <a:xfrm>
            <a:off x="461988" y="1617423"/>
            <a:ext cx="8220021" cy="1289905"/>
          </a:xfrm>
          <a:prstGeom prst="rect">
            <a:avLst/>
          </a:prstGeom>
        </p:spPr>
        <p:txBody>
          <a:bodyPr wrap="square">
            <a:spAutoFit/>
          </a:bodyPr>
          <a:lstStyle/>
          <a:p>
            <a:pPr marL="742950" lvl="1" indent="-28575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Azure IoT Edge</a:t>
            </a:r>
            <a:r>
              <a:rPr lang="zh-CN" altLang="en-US" dirty="0">
                <a:latin typeface="微软雅黑" panose="020B0503020204020204" pitchFamily="34" charset="-122"/>
                <a:ea typeface="微软雅黑" panose="020B0503020204020204" pitchFamily="34" charset="-122"/>
              </a:rPr>
              <a:t>是微软物联网边缘计算服务，支持边缘端设备级智能。</a:t>
            </a:r>
          </a:p>
          <a:p>
            <a:pPr marL="742950" lvl="1" indent="-285750">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通过在大疆设备上使用</a:t>
            </a:r>
            <a:r>
              <a:rPr lang="en-US" altLang="zh-CN" dirty="0">
                <a:latin typeface="微软雅黑" panose="020B0503020204020204" pitchFamily="34" charset="-122"/>
                <a:ea typeface="微软雅黑" panose="020B0503020204020204" pitchFamily="34" charset="-122"/>
              </a:rPr>
              <a:t>Azure IoT Edge</a:t>
            </a:r>
            <a:r>
              <a:rPr lang="zh-CN" altLang="en-US" dirty="0">
                <a:latin typeface="微软雅黑" panose="020B0503020204020204" pitchFamily="34" charset="-122"/>
                <a:ea typeface="微软雅黑" panose="020B0503020204020204" pitchFamily="34" charset="-122"/>
              </a:rPr>
              <a:t>服务可使深度网络模型应用到边缘端，是大疆无人机具备基础图像识别等智能。</a:t>
            </a:r>
          </a:p>
        </p:txBody>
      </p:sp>
      <p:pic>
        <p:nvPicPr>
          <p:cNvPr id="1028" name="Picture 4" descr="IoT Edge 运行时将见解和报告发送到 IoT 中心">
            <a:extLst>
              <a:ext uri="{FF2B5EF4-FFF2-40B4-BE49-F238E27FC236}">
                <a16:creationId xmlns="" xmlns:a16="http://schemas.microsoft.com/office/drawing/2014/main" id="{8028F3CC-F68D-484D-ACA2-3962597FD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9" y="3628638"/>
            <a:ext cx="7791840" cy="2317261"/>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24</a:t>
            </a:fld>
            <a:r>
              <a:rPr lang="en-US" altLang="zh-CN" smtClean="0"/>
              <a:t>-</a:t>
            </a:r>
            <a:endParaRPr lang="zh-CN" altLang="en-US" dirty="0"/>
          </a:p>
        </p:txBody>
      </p:sp>
    </p:spTree>
    <p:extLst>
      <p:ext uri="{BB962C8B-B14F-4D97-AF65-F5344CB8AC3E}">
        <p14:creationId xmlns:p14="http://schemas.microsoft.com/office/powerpoint/2010/main" val="700143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6">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 </a:t>
            </a:r>
            <a:r>
              <a:rPr lang="zh-CN" altLang="en-US" sz="2800" b="1" dirty="0">
                <a:solidFill>
                  <a:schemeClr val="bg1"/>
                </a:solidFill>
                <a:latin typeface="微软雅黑" panose="020B0503020204020204" pitchFamily="34" charset="-122"/>
                <a:ea typeface="微软雅黑" panose="020B0503020204020204" pitchFamily="34" charset="-122"/>
              </a:rPr>
              <a:t>边缘计算体系下智能无人机技术方案</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技术方案</a:t>
            </a:r>
          </a:p>
        </p:txBody>
      </p:sp>
      <p:sp>
        <p:nvSpPr>
          <p:cNvPr id="9" name="矩形 8">
            <a:extLst>
              <a:ext uri="{FF2B5EF4-FFF2-40B4-BE49-F238E27FC236}">
                <a16:creationId xmlns="" xmlns:a16="http://schemas.microsoft.com/office/drawing/2014/main" id="{D60A6DBA-7683-42E6-9217-4CB194467827}"/>
              </a:ext>
            </a:extLst>
          </p:cNvPr>
          <p:cNvSpPr/>
          <p:nvPr/>
        </p:nvSpPr>
        <p:spPr>
          <a:xfrm>
            <a:off x="461988" y="1617423"/>
            <a:ext cx="8220021" cy="4567725"/>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硬件平台</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无人机由智能手机提供通信、感知和计算能力。手机按照规定的通信协议将飞行指令发送到信息分发板，再由信息分发板将飞行指令转换为相应物理信号控制无人机飞行。</a:t>
            </a:r>
            <a:endParaRPr lang="en-US" altLang="zh-CN"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构建云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端结合的无人机目标追踪硬件方案，具体包括：</a:t>
            </a:r>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buFont typeface="Wingdings" panose="05000000000000000000" pitchFamily="2" charset="2"/>
              <a:buChar char="ü"/>
            </a:pPr>
            <a:r>
              <a:rPr lang="zh-CN" altLang="en-US" sz="1600" dirty="0">
                <a:solidFill>
                  <a:prstClr val="black"/>
                </a:solidFill>
                <a:latin typeface="微软雅黑" panose="020B0503020204020204" pitchFamily="34" charset="-122"/>
                <a:ea typeface="微软雅黑" panose="020B0503020204020204" pitchFamily="34" charset="-122"/>
              </a:rPr>
              <a:t>智能无人机：自主完成任务</a:t>
            </a:r>
          </a:p>
          <a:p>
            <a:pPr marL="1200150" lvl="2" indent="-285750">
              <a:lnSpc>
                <a:spcPct val="150000"/>
              </a:lnSpc>
              <a:buFont typeface="Wingdings" panose="05000000000000000000" pitchFamily="2" charset="2"/>
              <a:buChar char="ü"/>
            </a:pPr>
            <a:r>
              <a:rPr lang="zh-CN" altLang="en-US" sz="1600" dirty="0">
                <a:solidFill>
                  <a:prstClr val="black"/>
                </a:solidFill>
                <a:latin typeface="微软雅黑" panose="020B0503020204020204" pitchFamily="34" charset="-122"/>
                <a:ea typeface="微软雅黑" panose="020B0503020204020204" pitchFamily="34" charset="-122"/>
              </a:rPr>
              <a:t>边缘计算设备：为无人机提供辅助计算；部署多机协同任务</a:t>
            </a:r>
          </a:p>
          <a:p>
            <a:pPr marL="1200150" lvl="2" indent="-285750">
              <a:lnSpc>
                <a:spcPct val="150000"/>
              </a:lnSpc>
              <a:buFont typeface="Wingdings" panose="05000000000000000000" pitchFamily="2" charset="2"/>
              <a:buChar char="ü"/>
            </a:pPr>
            <a:r>
              <a:rPr lang="zh-CN" altLang="en-US" sz="1600" dirty="0">
                <a:solidFill>
                  <a:prstClr val="black"/>
                </a:solidFill>
                <a:latin typeface="微软雅黑" panose="020B0503020204020204" pitchFamily="34" charset="-122"/>
                <a:ea typeface="微软雅黑" panose="020B0503020204020204" pitchFamily="34" charset="-122"/>
              </a:rPr>
              <a:t>云中心：进行全局决策</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软件框架</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在无人机上以手机</a:t>
            </a:r>
            <a:r>
              <a:rPr lang="en-US" altLang="zh-CN" dirty="0">
                <a:solidFill>
                  <a:prstClr val="black"/>
                </a:solidFill>
                <a:latin typeface="微软雅黑" panose="020B0503020204020204" pitchFamily="34" charset="-122"/>
                <a:ea typeface="微软雅黑" panose="020B0503020204020204" pitchFamily="34" charset="-122"/>
              </a:rPr>
              <a:t>APP</a:t>
            </a:r>
            <a:r>
              <a:rPr lang="zh-CN" altLang="en-US" dirty="0">
                <a:solidFill>
                  <a:prstClr val="black"/>
                </a:solidFill>
                <a:latin typeface="微软雅黑" panose="020B0503020204020204" pitchFamily="34" charset="-122"/>
                <a:ea typeface="微软雅黑" panose="020B0503020204020204" pitchFamily="34" charset="-122"/>
              </a:rPr>
              <a:t>的形式进行部署；</a:t>
            </a:r>
          </a:p>
          <a:p>
            <a:pPr marL="742950" lvl="1" indent="-285750">
              <a:lnSpc>
                <a:spcPct val="150000"/>
              </a:lnSpc>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在边缘计算设备上以地面站软件的形式进行部署；</a:t>
            </a: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25</a:t>
            </a:fld>
            <a:r>
              <a:rPr lang="en-US" altLang="zh-CN" smtClean="0"/>
              <a:t>-</a:t>
            </a:r>
            <a:endParaRPr lang="zh-CN" altLang="en-US" dirty="0"/>
          </a:p>
        </p:txBody>
      </p:sp>
    </p:spTree>
    <p:extLst>
      <p:ext uri="{BB962C8B-B14F-4D97-AF65-F5344CB8AC3E}">
        <p14:creationId xmlns:p14="http://schemas.microsoft.com/office/powerpoint/2010/main" val="4169720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6">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 </a:t>
            </a:r>
            <a:r>
              <a:rPr lang="zh-CN" altLang="en-US" sz="2800" b="1" dirty="0">
                <a:solidFill>
                  <a:schemeClr val="bg1"/>
                </a:solidFill>
                <a:latin typeface="微软雅黑" panose="020B0503020204020204" pitchFamily="34" charset="-122"/>
                <a:ea typeface="微软雅黑" panose="020B0503020204020204" pitchFamily="34" charset="-122"/>
              </a:rPr>
              <a:t>边缘计算体系下智能无人机技术方案</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技术方案</a:t>
            </a:r>
          </a:p>
        </p:txBody>
      </p:sp>
      <p:sp>
        <p:nvSpPr>
          <p:cNvPr id="9" name="矩形 8">
            <a:extLst>
              <a:ext uri="{FF2B5EF4-FFF2-40B4-BE49-F238E27FC236}">
                <a16:creationId xmlns="" xmlns:a16="http://schemas.microsoft.com/office/drawing/2014/main" id="{D60A6DBA-7683-42E6-9217-4CB194467827}"/>
              </a:ext>
            </a:extLst>
          </p:cNvPr>
          <p:cNvSpPr/>
          <p:nvPr/>
        </p:nvSpPr>
        <p:spPr>
          <a:xfrm>
            <a:off x="461988" y="1617423"/>
            <a:ext cx="8220021" cy="499624"/>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技术方案图示</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 xmlns:a16="http://schemas.microsoft.com/office/drawing/2014/main" id="{5A19676E-895A-48F0-A484-9D495AAE0B7F}"/>
              </a:ext>
            </a:extLst>
          </p:cNvPr>
          <p:cNvGrpSpPr/>
          <p:nvPr/>
        </p:nvGrpSpPr>
        <p:grpSpPr>
          <a:xfrm>
            <a:off x="858708" y="2140633"/>
            <a:ext cx="7426579" cy="3952436"/>
            <a:chOff x="1465007" y="2140633"/>
            <a:chExt cx="7443633" cy="3961512"/>
          </a:xfrm>
        </p:grpSpPr>
        <p:grpSp>
          <p:nvGrpSpPr>
            <p:cNvPr id="6" name="组合 5">
              <a:extLst>
                <a:ext uri="{FF2B5EF4-FFF2-40B4-BE49-F238E27FC236}">
                  <a16:creationId xmlns="" xmlns:a16="http://schemas.microsoft.com/office/drawing/2014/main" id="{E1B95EFE-FCDF-4530-B6A3-A578B8A87187}"/>
                </a:ext>
              </a:extLst>
            </p:cNvPr>
            <p:cNvGrpSpPr/>
            <p:nvPr/>
          </p:nvGrpSpPr>
          <p:grpSpPr>
            <a:xfrm>
              <a:off x="1465007" y="2140633"/>
              <a:ext cx="7443633" cy="3961512"/>
              <a:chOff x="1465007" y="2140633"/>
              <a:chExt cx="7443633" cy="3961512"/>
            </a:xfrm>
          </p:grpSpPr>
          <p:pic>
            <p:nvPicPr>
              <p:cNvPr id="8" name="图片 7">
                <a:extLst>
                  <a:ext uri="{FF2B5EF4-FFF2-40B4-BE49-F238E27FC236}">
                    <a16:creationId xmlns="" xmlns:a16="http://schemas.microsoft.com/office/drawing/2014/main" id="{5C481A05-B69A-40ED-A5EF-D22E2AB439F6}"/>
                  </a:ext>
                </a:extLst>
              </p:cNvPr>
              <p:cNvPicPr>
                <a:picLocks noChangeAspect="1"/>
              </p:cNvPicPr>
              <p:nvPr/>
            </p:nvPicPr>
            <p:blipFill>
              <a:blip r:embed="rId3"/>
              <a:stretch>
                <a:fillRect/>
              </a:stretch>
            </p:blipFill>
            <p:spPr>
              <a:xfrm>
                <a:off x="1596891" y="4379009"/>
                <a:ext cx="2773568" cy="1723136"/>
              </a:xfrm>
              <a:prstGeom prst="rect">
                <a:avLst/>
              </a:prstGeom>
            </p:spPr>
          </p:pic>
          <p:pic>
            <p:nvPicPr>
              <p:cNvPr id="11" name="图片 10">
                <a:extLst>
                  <a:ext uri="{FF2B5EF4-FFF2-40B4-BE49-F238E27FC236}">
                    <a16:creationId xmlns="" xmlns:a16="http://schemas.microsoft.com/office/drawing/2014/main" id="{DF598C3A-84BC-4C3B-BD09-099D26828CA2}"/>
                  </a:ext>
                </a:extLst>
              </p:cNvPr>
              <p:cNvPicPr>
                <a:picLocks noChangeAspect="1"/>
              </p:cNvPicPr>
              <p:nvPr/>
            </p:nvPicPr>
            <p:blipFill>
              <a:blip r:embed="rId4"/>
              <a:stretch>
                <a:fillRect/>
              </a:stretch>
            </p:blipFill>
            <p:spPr>
              <a:xfrm>
                <a:off x="1465007" y="2140633"/>
                <a:ext cx="3175965" cy="2623907"/>
              </a:xfrm>
              <a:prstGeom prst="rect">
                <a:avLst/>
              </a:prstGeom>
            </p:spPr>
          </p:pic>
          <p:pic>
            <p:nvPicPr>
              <p:cNvPr id="16" name="图片 15">
                <a:extLst>
                  <a:ext uri="{FF2B5EF4-FFF2-40B4-BE49-F238E27FC236}">
                    <a16:creationId xmlns="" xmlns:a16="http://schemas.microsoft.com/office/drawing/2014/main" id="{3AD029E9-0889-4996-A32D-A6F0FA2E58C8}"/>
                  </a:ext>
                </a:extLst>
              </p:cNvPr>
              <p:cNvPicPr>
                <a:picLocks noChangeAspect="1"/>
              </p:cNvPicPr>
              <p:nvPr/>
            </p:nvPicPr>
            <p:blipFill>
              <a:blip r:embed="rId5"/>
              <a:stretch>
                <a:fillRect/>
              </a:stretch>
            </p:blipFill>
            <p:spPr>
              <a:xfrm>
                <a:off x="5336931" y="2838357"/>
                <a:ext cx="3571709" cy="2625043"/>
              </a:xfrm>
              <a:prstGeom prst="rect">
                <a:avLst/>
              </a:prstGeom>
            </p:spPr>
          </p:pic>
        </p:grpSp>
        <p:sp>
          <p:nvSpPr>
            <p:cNvPr id="5" name="箭头: 右 4">
              <a:extLst>
                <a:ext uri="{FF2B5EF4-FFF2-40B4-BE49-F238E27FC236}">
                  <a16:creationId xmlns="" xmlns:a16="http://schemas.microsoft.com/office/drawing/2014/main" id="{62A0B3D3-3915-4D95-B3DE-EB1FBD14590A}"/>
                </a:ext>
              </a:extLst>
            </p:cNvPr>
            <p:cNvSpPr/>
            <p:nvPr/>
          </p:nvSpPr>
          <p:spPr>
            <a:xfrm rot="19490043">
              <a:off x="4408299" y="4300380"/>
              <a:ext cx="733033" cy="363693"/>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AA12FE74-337C-4954-A4BB-20A9F9440A41}"/>
                </a:ext>
              </a:extLst>
            </p:cNvPr>
            <p:cNvSpPr/>
            <p:nvPr/>
          </p:nvSpPr>
          <p:spPr>
            <a:xfrm rot="3494579">
              <a:off x="1577900" y="4198925"/>
              <a:ext cx="733033" cy="363693"/>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886">
            <a:extLst>
              <a:ext uri="{FF2B5EF4-FFF2-40B4-BE49-F238E27FC236}">
                <a16:creationId xmlns="" xmlns:a16="http://schemas.microsoft.com/office/drawing/2014/main" id="{9E160583-0038-49F1-9D98-83E3431EE8A7}"/>
              </a:ext>
            </a:extLst>
          </p:cNvPr>
          <p:cNvSpPr txBox="1"/>
          <p:nvPr/>
        </p:nvSpPr>
        <p:spPr>
          <a:xfrm>
            <a:off x="2070149" y="6042504"/>
            <a:ext cx="5003697"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13. </a:t>
            </a:r>
            <a:r>
              <a:rPr lang="zh-CN" altLang="en-US" sz="1200" dirty="0">
                <a:latin typeface="微软雅黑" panose="020B0503020204020204" pitchFamily="34" charset="-122"/>
                <a:ea typeface="微软雅黑" panose="020B0503020204020204" pitchFamily="34" charset="-122"/>
              </a:rPr>
              <a:t>技术方案图示</a:t>
            </a:r>
          </a:p>
        </p:txBody>
      </p:sp>
      <p:sp>
        <p:nvSpPr>
          <p:cNvPr id="12" name="灯片编号占位符 11"/>
          <p:cNvSpPr>
            <a:spLocks noGrp="1"/>
          </p:cNvSpPr>
          <p:nvPr>
            <p:ph type="sldNum" sz="quarter" idx="12"/>
          </p:nvPr>
        </p:nvSpPr>
        <p:spPr/>
        <p:txBody>
          <a:bodyPr/>
          <a:lstStyle/>
          <a:p>
            <a:r>
              <a:rPr lang="en-US" altLang="zh-CN" smtClean="0"/>
              <a:t>-</a:t>
            </a:r>
            <a:fld id="{3017F142-78A3-49C6-8140-979312A21E8F}" type="slidenum">
              <a:rPr lang="zh-CN" altLang="en-US" smtClean="0"/>
              <a:t>26</a:t>
            </a:fld>
            <a:r>
              <a:rPr lang="en-US" altLang="zh-CN" smtClean="0"/>
              <a:t>-</a:t>
            </a:r>
            <a:endParaRPr lang="zh-CN" altLang="en-US" dirty="0"/>
          </a:p>
        </p:txBody>
      </p:sp>
    </p:spTree>
    <p:extLst>
      <p:ext uri="{BB962C8B-B14F-4D97-AF65-F5344CB8AC3E}">
        <p14:creationId xmlns:p14="http://schemas.microsoft.com/office/powerpoint/2010/main" val="389164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3">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 </a:t>
            </a:r>
            <a:r>
              <a:rPr lang="zh-CN" altLang="en-US" sz="2800" b="1" dirty="0">
                <a:solidFill>
                  <a:schemeClr val="bg1"/>
                </a:solidFill>
                <a:latin typeface="微软雅黑" panose="020B0503020204020204" pitchFamily="34" charset="-122"/>
                <a:ea typeface="微软雅黑" panose="020B0503020204020204" pitchFamily="34" charset="-122"/>
              </a:rPr>
              <a:t>研究计划</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产品调查</a:t>
            </a:r>
          </a:p>
        </p:txBody>
      </p:sp>
      <p:sp>
        <p:nvSpPr>
          <p:cNvPr id="9" name="矩形 8">
            <a:extLst>
              <a:ext uri="{FF2B5EF4-FFF2-40B4-BE49-F238E27FC236}">
                <a16:creationId xmlns="" xmlns:a16="http://schemas.microsoft.com/office/drawing/2014/main" id="{D60A6DBA-7683-42E6-9217-4CB194467827}"/>
              </a:ext>
            </a:extLst>
          </p:cNvPr>
          <p:cNvSpPr/>
          <p:nvPr/>
        </p:nvSpPr>
        <p:spPr>
          <a:xfrm>
            <a:off x="461988" y="1617423"/>
            <a:ext cx="8220021" cy="1938992"/>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大疆</a:t>
            </a:r>
            <a:r>
              <a:rPr lang="en-US" altLang="zh-CN" sz="2000" b="1" dirty="0">
                <a:latin typeface="微软雅黑" panose="020B0503020204020204" pitchFamily="34" charset="-122"/>
                <a:ea typeface="微软雅黑" panose="020B0503020204020204" pitchFamily="34" charset="-122"/>
              </a:rPr>
              <a:t>M100</a:t>
            </a:r>
            <a:r>
              <a:rPr lang="zh-CN" altLang="en-US" sz="2000" b="1" dirty="0">
                <a:latin typeface="微软雅黑" panose="020B0503020204020204" pitchFamily="34" charset="-122"/>
                <a:ea typeface="微软雅黑" panose="020B0503020204020204" pitchFamily="34" charset="-122"/>
              </a:rPr>
              <a:t>开发平台</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优势：可扩展性强，能够灵活调整</a:t>
            </a:r>
            <a:r>
              <a:rPr lang="zh-CN" altLang="en-US" sz="2000" dirty="0" smtClean="0">
                <a:latin typeface="微软雅黑" panose="020B0503020204020204" pitchFamily="34" charset="-122"/>
                <a:ea typeface="微软雅黑" panose="020B0503020204020204" pitchFamily="34" charset="-122"/>
              </a:rPr>
              <a:t>，可</a:t>
            </a:r>
            <a:r>
              <a:rPr lang="zh-CN" altLang="en-US" sz="2000" dirty="0">
                <a:latin typeface="微软雅黑" panose="020B0503020204020204" pitchFamily="34" charset="-122"/>
                <a:ea typeface="微软雅黑" panose="020B0503020204020204" pitchFamily="34" charset="-122"/>
              </a:rPr>
              <a:t>根据应用需求进行个性化定制，价格低。</a:t>
            </a: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缺点：体积大，价格高，飞控闭源</a:t>
            </a:r>
            <a:endParaRPr lang="en-US" altLang="zh-CN" sz="2000"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 xmlns:a16="http://schemas.microsoft.com/office/drawing/2014/main" id="{25B861B6-7664-44C6-8D58-AC986DEEE5F1}"/>
              </a:ext>
            </a:extLst>
          </p:cNvPr>
          <p:cNvGrpSpPr/>
          <p:nvPr/>
        </p:nvGrpSpPr>
        <p:grpSpPr>
          <a:xfrm>
            <a:off x="2743347" y="3716557"/>
            <a:ext cx="3657305" cy="2021885"/>
            <a:chOff x="5100505" y="918418"/>
            <a:chExt cx="6537411" cy="3936578"/>
          </a:xfrm>
        </p:grpSpPr>
        <p:pic>
          <p:nvPicPr>
            <p:cNvPr id="8" name="图片 7">
              <a:extLst>
                <a:ext uri="{FF2B5EF4-FFF2-40B4-BE49-F238E27FC236}">
                  <a16:creationId xmlns="" xmlns:a16="http://schemas.microsoft.com/office/drawing/2014/main" id="{44948C06-9FCF-47D9-B858-EA3774F8C4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0505" y="2139193"/>
              <a:ext cx="3498209" cy="2012042"/>
            </a:xfrm>
            <a:prstGeom prst="rect">
              <a:avLst/>
            </a:prstGeom>
          </p:spPr>
        </p:pic>
        <p:pic>
          <p:nvPicPr>
            <p:cNvPr id="11" name="图片 10">
              <a:extLst>
                <a:ext uri="{FF2B5EF4-FFF2-40B4-BE49-F238E27FC236}">
                  <a16:creationId xmlns="" xmlns:a16="http://schemas.microsoft.com/office/drawing/2014/main" id="{843A7794-9E9D-4F6F-BAF6-2DBF5B1E6A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622" t="12956" r="22649" b="-233"/>
            <a:stretch/>
          </p:blipFill>
          <p:spPr>
            <a:xfrm>
              <a:off x="9479498" y="3103532"/>
              <a:ext cx="2158418" cy="1751464"/>
            </a:xfrm>
            <a:prstGeom prst="rect">
              <a:avLst/>
            </a:prstGeom>
          </p:spPr>
        </p:pic>
        <p:pic>
          <p:nvPicPr>
            <p:cNvPr id="12" name="图片 11">
              <a:extLst>
                <a:ext uri="{FF2B5EF4-FFF2-40B4-BE49-F238E27FC236}">
                  <a16:creationId xmlns="" xmlns:a16="http://schemas.microsoft.com/office/drawing/2014/main" id="{299C467B-08C6-47B0-A742-3747B128DC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1245" y="918418"/>
              <a:ext cx="2285563" cy="1631821"/>
            </a:xfrm>
            <a:prstGeom prst="rect">
              <a:avLst/>
            </a:prstGeom>
          </p:spPr>
        </p:pic>
        <p:sp>
          <p:nvSpPr>
            <p:cNvPr id="13" name="箭头: 左 12">
              <a:extLst>
                <a:ext uri="{FF2B5EF4-FFF2-40B4-BE49-F238E27FC236}">
                  <a16:creationId xmlns="" xmlns:a16="http://schemas.microsoft.com/office/drawing/2014/main" id="{B598AB92-1935-4D6F-81C7-62B31DD9146E}"/>
                </a:ext>
              </a:extLst>
            </p:cNvPr>
            <p:cNvSpPr/>
            <p:nvPr/>
          </p:nvSpPr>
          <p:spPr>
            <a:xfrm rot="20433572">
              <a:off x="8449680" y="2134443"/>
              <a:ext cx="990600" cy="219075"/>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箭头: 左 14">
              <a:extLst>
                <a:ext uri="{FF2B5EF4-FFF2-40B4-BE49-F238E27FC236}">
                  <a16:creationId xmlns="" xmlns:a16="http://schemas.microsoft.com/office/drawing/2014/main" id="{D6A7256E-87E9-4592-B637-8C5812C7E3B8}"/>
                </a:ext>
              </a:extLst>
            </p:cNvPr>
            <p:cNvSpPr/>
            <p:nvPr/>
          </p:nvSpPr>
          <p:spPr>
            <a:xfrm rot="1519834">
              <a:off x="8449681" y="3687201"/>
              <a:ext cx="990600" cy="219075"/>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文本框 886">
            <a:extLst>
              <a:ext uri="{FF2B5EF4-FFF2-40B4-BE49-F238E27FC236}">
                <a16:creationId xmlns="" xmlns:a16="http://schemas.microsoft.com/office/drawing/2014/main" id="{47EF7BCB-0C37-44BF-8B3F-914C3B96DBF3}"/>
              </a:ext>
            </a:extLst>
          </p:cNvPr>
          <p:cNvSpPr txBox="1"/>
          <p:nvPr/>
        </p:nvSpPr>
        <p:spPr>
          <a:xfrm>
            <a:off x="2070149" y="6042504"/>
            <a:ext cx="5003697"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14.</a:t>
            </a:r>
            <a:r>
              <a:rPr lang="zh-CN" altLang="en-US" sz="1200" dirty="0">
                <a:latin typeface="微软雅黑" panose="020B0503020204020204" pitchFamily="34" charset="-122"/>
                <a:ea typeface="微软雅黑" panose="020B0503020204020204" pitchFamily="34" charset="-122"/>
              </a:rPr>
              <a:t>大疆</a:t>
            </a:r>
            <a:r>
              <a:rPr lang="en-US" altLang="zh-CN" sz="1200" dirty="0">
                <a:latin typeface="微软雅黑" panose="020B0503020204020204" pitchFamily="34" charset="-122"/>
                <a:ea typeface="微软雅黑" panose="020B0503020204020204" pitchFamily="34" charset="-122"/>
              </a:rPr>
              <a:t>M100</a:t>
            </a:r>
            <a:r>
              <a:rPr lang="zh-CN" altLang="en-US" sz="1200" dirty="0">
                <a:latin typeface="微软雅黑" panose="020B0503020204020204" pitchFamily="34" charset="-122"/>
                <a:ea typeface="微软雅黑" panose="020B0503020204020204" pitchFamily="34" charset="-122"/>
              </a:rPr>
              <a:t>平台</a:t>
            </a:r>
            <a:r>
              <a:rPr lang="en-US" altLang="zh-CN" sz="1200" dirty="0">
                <a:latin typeface="微软雅黑" panose="020B0503020204020204" pitchFamily="34" charset="-122"/>
                <a:ea typeface="微软雅黑" panose="020B0503020204020204" pitchFamily="34" charset="-122"/>
              </a:rPr>
              <a:t>+Guidance</a:t>
            </a:r>
            <a:r>
              <a:rPr lang="zh-CN" altLang="en-US" sz="1200" dirty="0">
                <a:latin typeface="微软雅黑" panose="020B0503020204020204" pitchFamily="34" charset="-122"/>
                <a:ea typeface="微软雅黑" panose="020B0503020204020204" pitchFamily="34" charset="-122"/>
              </a:rPr>
              <a:t>视觉模块</a:t>
            </a:r>
            <a:r>
              <a:rPr lang="en-US" altLang="zh-CN" sz="1200" dirty="0">
                <a:latin typeface="微软雅黑" panose="020B0503020204020204" pitchFamily="34" charset="-122"/>
                <a:ea typeface="微软雅黑" panose="020B0503020204020204" pitchFamily="34" charset="-122"/>
              </a:rPr>
              <a:t>+Manifold</a:t>
            </a:r>
            <a:r>
              <a:rPr lang="zh-CN" altLang="en-US" sz="1200" dirty="0">
                <a:latin typeface="微软雅黑" panose="020B0503020204020204" pitchFamily="34" charset="-122"/>
                <a:ea typeface="微软雅黑" panose="020B0503020204020204" pitchFamily="34" charset="-122"/>
              </a:rPr>
              <a:t>计算模块</a:t>
            </a: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27</a:t>
            </a:fld>
            <a:r>
              <a:rPr lang="en-US" altLang="zh-CN" smtClean="0"/>
              <a:t>-</a:t>
            </a:r>
            <a:endParaRPr lang="zh-CN" altLang="en-US" dirty="0"/>
          </a:p>
        </p:txBody>
      </p:sp>
    </p:spTree>
    <p:extLst>
      <p:ext uri="{BB962C8B-B14F-4D97-AF65-F5344CB8AC3E}">
        <p14:creationId xmlns:p14="http://schemas.microsoft.com/office/powerpoint/2010/main" val="1660027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3">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 </a:t>
            </a:r>
            <a:r>
              <a:rPr lang="zh-CN" altLang="en-US" sz="2800" b="1" dirty="0">
                <a:solidFill>
                  <a:schemeClr val="bg1"/>
                </a:solidFill>
                <a:latin typeface="微软雅黑" panose="020B0503020204020204" pitchFamily="34" charset="-122"/>
                <a:ea typeface="微软雅黑" panose="020B0503020204020204" pitchFamily="34" charset="-122"/>
              </a:rPr>
              <a:t>研究计划</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产品调查</a:t>
            </a:r>
          </a:p>
        </p:txBody>
      </p:sp>
      <p:sp>
        <p:nvSpPr>
          <p:cNvPr id="9" name="矩形 8">
            <a:extLst>
              <a:ext uri="{FF2B5EF4-FFF2-40B4-BE49-F238E27FC236}">
                <a16:creationId xmlns="" xmlns:a16="http://schemas.microsoft.com/office/drawing/2014/main" id="{D60A6DBA-7683-42E6-9217-4CB194467827}"/>
              </a:ext>
            </a:extLst>
          </p:cNvPr>
          <p:cNvSpPr/>
          <p:nvPr/>
        </p:nvSpPr>
        <p:spPr>
          <a:xfrm>
            <a:off x="461988" y="1617423"/>
            <a:ext cx="8220021" cy="1422954"/>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开源飞控</a:t>
            </a:r>
            <a:r>
              <a:rPr lang="en-US" altLang="zh-CN" sz="2000" b="1" dirty="0">
                <a:latin typeface="微软雅黑" panose="020B0503020204020204" pitchFamily="34" charset="-122"/>
                <a:ea typeface="微软雅黑" panose="020B0503020204020204" pitchFamily="34" charset="-122"/>
              </a:rPr>
              <a:t>+DIY</a:t>
            </a:r>
            <a:r>
              <a:rPr lang="zh-CN" altLang="en-US" sz="2000" b="1" dirty="0">
                <a:latin typeface="微软雅黑" panose="020B0503020204020204" pitchFamily="34" charset="-122"/>
                <a:ea typeface="微软雅黑" panose="020B0503020204020204" pitchFamily="34" charset="-122"/>
              </a:rPr>
              <a:t>无人机</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优势：开放</a:t>
            </a:r>
            <a:r>
              <a:rPr lang="en-US" altLang="zh-CN" sz="2000" dirty="0">
                <a:latin typeface="微软雅黑" panose="020B0503020204020204" pitchFamily="34" charset="-122"/>
                <a:ea typeface="微软雅黑" panose="020B0503020204020204" pitchFamily="34" charset="-122"/>
              </a:rPr>
              <a:t>SDK</a:t>
            </a:r>
            <a:r>
              <a:rPr lang="zh-CN" altLang="en-US" sz="2000" dirty="0">
                <a:latin typeface="微软雅黑" panose="020B0503020204020204" pitchFamily="34" charset="-122"/>
                <a:ea typeface="微软雅黑" panose="020B0503020204020204" pitchFamily="34" charset="-122"/>
              </a:rPr>
              <a:t>，具有一定的可扩展性，飞行稳定，价格可接受。</a:t>
            </a: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缺点：学习成本高，稳定性差。</a:t>
            </a:r>
            <a:endParaRPr lang="en-US" altLang="zh-CN" sz="2000" dirty="0">
              <a:latin typeface="微软雅黑" panose="020B0503020204020204" pitchFamily="34" charset="-122"/>
              <a:ea typeface="微软雅黑" panose="020B0503020204020204" pitchFamily="34" charset="-122"/>
            </a:endParaRPr>
          </a:p>
        </p:txBody>
      </p:sp>
      <p:sp>
        <p:nvSpPr>
          <p:cNvPr id="16" name="文本框 886">
            <a:extLst>
              <a:ext uri="{FF2B5EF4-FFF2-40B4-BE49-F238E27FC236}">
                <a16:creationId xmlns="" xmlns:a16="http://schemas.microsoft.com/office/drawing/2014/main" id="{47EF7BCB-0C37-44BF-8B3F-914C3B96DBF3}"/>
              </a:ext>
            </a:extLst>
          </p:cNvPr>
          <p:cNvSpPr txBox="1"/>
          <p:nvPr/>
        </p:nvSpPr>
        <p:spPr>
          <a:xfrm>
            <a:off x="2070149" y="6042504"/>
            <a:ext cx="5003697"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无名科创开源飞控</a:t>
            </a:r>
          </a:p>
        </p:txBody>
      </p:sp>
      <p:pic>
        <p:nvPicPr>
          <p:cNvPr id="17" name="图片 16">
            <a:extLst>
              <a:ext uri="{FF2B5EF4-FFF2-40B4-BE49-F238E27FC236}">
                <a16:creationId xmlns="" xmlns:a16="http://schemas.microsoft.com/office/drawing/2014/main" id="{DD03266C-6888-4A88-813A-05FB69622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390" y="3477291"/>
            <a:ext cx="2565213" cy="2565213"/>
          </a:xfrm>
          <a:prstGeom prst="rect">
            <a:avLst/>
          </a:prstGeom>
        </p:spPr>
      </p:pic>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28</a:t>
            </a:fld>
            <a:r>
              <a:rPr lang="en-US" altLang="zh-CN" smtClean="0"/>
              <a:t>-</a:t>
            </a:r>
            <a:endParaRPr lang="zh-CN" altLang="en-US" dirty="0"/>
          </a:p>
        </p:txBody>
      </p:sp>
    </p:spTree>
    <p:extLst>
      <p:ext uri="{BB962C8B-B14F-4D97-AF65-F5344CB8AC3E}">
        <p14:creationId xmlns:p14="http://schemas.microsoft.com/office/powerpoint/2010/main" val="102651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 </a:t>
            </a:r>
            <a:r>
              <a:rPr lang="zh-CN" altLang="en-US" sz="2800" b="1" dirty="0">
                <a:solidFill>
                  <a:schemeClr val="bg1"/>
                </a:solidFill>
                <a:latin typeface="微软雅黑" panose="020B0503020204020204" pitchFamily="34" charset="-122"/>
                <a:ea typeface="微软雅黑" panose="020B0503020204020204" pitchFamily="34" charset="-122"/>
              </a:rPr>
              <a:t>智能无人机</a:t>
            </a:r>
            <a:endParaRPr lang="zh-CN" altLang="en-US" sz="2800" dirty="0"/>
          </a:p>
        </p:txBody>
      </p:sp>
      <p:sp>
        <p:nvSpPr>
          <p:cNvPr id="5" name="文本框 4">
            <a:extLst>
              <a:ext uri="{FF2B5EF4-FFF2-40B4-BE49-F238E27FC236}">
                <a16:creationId xmlns="" xmlns:a16="http://schemas.microsoft.com/office/drawing/2014/main" id="{07F38212-9F8A-4C6C-B24D-4C00ED9F9737}"/>
              </a:ext>
            </a:extLst>
          </p:cNvPr>
          <p:cNvSpPr txBox="1"/>
          <p:nvPr/>
        </p:nvSpPr>
        <p:spPr>
          <a:xfrm>
            <a:off x="627888" y="1138592"/>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无人机</a:t>
            </a:r>
            <a:endParaRPr lang="en-US" altLang="zh-CN"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B93F5EC9-D889-48AC-9876-938E6AA9114D}"/>
              </a:ext>
            </a:extLst>
          </p:cNvPr>
          <p:cNvSpPr/>
          <p:nvPr/>
        </p:nvSpPr>
        <p:spPr>
          <a:xfrm>
            <a:off x="461988" y="1617423"/>
            <a:ext cx="8220021" cy="1846659"/>
          </a:xfrm>
          <a:prstGeom prst="rect">
            <a:avLst/>
          </a:prstGeom>
        </p:spPr>
        <p:txBody>
          <a:bodyPr wrap="square">
            <a:spAutoFit/>
          </a:bodyPr>
          <a:lstStyle/>
          <a:p>
            <a:pPr lvl="0">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无人机定义</a:t>
            </a:r>
            <a:endParaRPr lang="en-US" altLang="zh-CN" sz="2000" dirty="0">
              <a:solidFill>
                <a:prstClr val="black"/>
              </a:solidFill>
              <a:latin typeface="微软雅黑" panose="020B0503020204020204" pitchFamily="34" charset="-122"/>
              <a:ea typeface="微软雅黑" panose="020B0503020204020204" pitchFamily="34" charset="-122"/>
            </a:endParaRPr>
          </a:p>
          <a:p>
            <a:pPr lvl="1">
              <a:lnSpc>
                <a:spcPct val="150000"/>
              </a:lnSpc>
            </a:pPr>
            <a:r>
              <a:rPr lang="zh-CN" altLang="en-US" b="1" dirty="0">
                <a:latin typeface="微软雅黑" panose="020B0503020204020204" pitchFamily="34" charset="-122"/>
                <a:ea typeface="微软雅黑" panose="020B0503020204020204" pitchFamily="34" charset="-122"/>
              </a:rPr>
              <a:t>无人驾驶</a:t>
            </a:r>
            <a:r>
              <a:rPr lang="zh-CN" altLang="en-US" dirty="0">
                <a:solidFill>
                  <a:prstClr val="black"/>
                </a:solidFill>
                <a:latin typeface="微软雅黑" panose="020B0503020204020204" pitchFamily="34" charset="-122"/>
                <a:ea typeface="微软雅黑" panose="020B0503020204020204" pitchFamily="34" charset="-122"/>
              </a:rPr>
              <a:t>飞行器</a:t>
            </a:r>
            <a:r>
              <a:rPr lang="en-US" altLang="zh-CN"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itchFamily="34" charset="-122"/>
                <a:ea typeface="微软雅黑" pitchFamily="34" charset="-122"/>
                <a:cs typeface="Times New Roman" pitchFamily="18" charset="0"/>
              </a:rPr>
              <a:t>unmanned aerial vehicle, UAV</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a:t>
            </a:r>
            <a:endParaRPr lang="en-US" altLang="zh-CN"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飞行器分类</a:t>
            </a:r>
            <a:endParaRPr lang="en-US" altLang="zh-CN" sz="2000" b="1" dirty="0">
              <a:solidFill>
                <a:prstClr val="black"/>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prstClr val="black"/>
                </a:solidFill>
                <a:latin typeface="微软雅黑" panose="020B0503020204020204" pitchFamily="34" charset="-122"/>
                <a:ea typeface="微软雅黑" panose="020B0503020204020204" pitchFamily="34" charset="-122"/>
              </a:rPr>
              <a:t>固定翼、直升机和</a:t>
            </a:r>
            <a:r>
              <a:rPr lang="zh-CN" altLang="en-US" b="1" dirty="0">
                <a:latin typeface="微软雅黑" panose="020B0503020204020204" pitchFamily="34" charset="-122"/>
                <a:ea typeface="微软雅黑" panose="020B0503020204020204" pitchFamily="34" charset="-122"/>
              </a:rPr>
              <a:t>多旋翼</a:t>
            </a:r>
            <a:endParaRPr lang="en-US" altLang="zh-CN" b="1" dirty="0">
              <a:latin typeface="微软雅黑" panose="020B0503020204020204" pitchFamily="34" charset="-122"/>
              <a:ea typeface="微软雅黑" panose="020B0503020204020204" pitchFamily="34" charset="-122"/>
            </a:endParaRPr>
          </a:p>
        </p:txBody>
      </p:sp>
      <p:sp>
        <p:nvSpPr>
          <p:cNvPr id="10" name="文本框 886">
            <a:extLst>
              <a:ext uri="{FF2B5EF4-FFF2-40B4-BE49-F238E27FC236}">
                <a16:creationId xmlns="" xmlns:a16="http://schemas.microsoft.com/office/drawing/2014/main" id="{113749C3-CB80-4C5B-88D8-BE2324ABCE68}"/>
              </a:ext>
            </a:extLst>
          </p:cNvPr>
          <p:cNvSpPr txBox="1"/>
          <p:nvPr/>
        </p:nvSpPr>
        <p:spPr>
          <a:xfrm>
            <a:off x="2487930" y="5988970"/>
            <a:ext cx="4168140"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多种飞行器</a:t>
            </a:r>
          </a:p>
        </p:txBody>
      </p:sp>
      <p:grpSp>
        <p:nvGrpSpPr>
          <p:cNvPr id="8" name="组合 7"/>
          <p:cNvGrpSpPr/>
          <p:nvPr/>
        </p:nvGrpSpPr>
        <p:grpSpPr>
          <a:xfrm>
            <a:off x="595315" y="5746907"/>
            <a:ext cx="7953374" cy="261610"/>
            <a:chOff x="1459395" y="5778261"/>
            <a:chExt cx="6225210" cy="261610"/>
          </a:xfrm>
        </p:grpSpPr>
        <p:sp>
          <p:nvSpPr>
            <p:cNvPr id="15" name="文本框 7">
              <a:extLst>
                <a:ext uri="{FF2B5EF4-FFF2-40B4-BE49-F238E27FC236}">
                  <a16:creationId xmlns="" xmlns:a16="http://schemas.microsoft.com/office/drawing/2014/main" id="{BAE5BECF-0573-4609-ADFE-C97C66BF39D0}"/>
                </a:ext>
              </a:extLst>
            </p:cNvPr>
            <p:cNvSpPr txBox="1"/>
            <p:nvPr/>
          </p:nvSpPr>
          <p:spPr>
            <a:xfrm>
              <a:off x="1459395" y="5778261"/>
              <a:ext cx="2075070" cy="261610"/>
            </a:xfrm>
            <a:prstGeom prst="rect">
              <a:avLst/>
            </a:prstGeom>
            <a:solidFill>
              <a:schemeClr val="accent6">
                <a:lumMod val="75000"/>
              </a:schemeClr>
            </a:solidFill>
            <a:ln>
              <a:noFill/>
            </a:ln>
          </p:spPr>
          <p:txBody>
            <a:bodyPr wrap="square"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固定翼飞行器</a:t>
              </a:r>
            </a:p>
          </p:txBody>
        </p:sp>
        <p:sp>
          <p:nvSpPr>
            <p:cNvPr id="16" name="文本框 7">
              <a:extLst>
                <a:ext uri="{FF2B5EF4-FFF2-40B4-BE49-F238E27FC236}">
                  <a16:creationId xmlns="" xmlns:a16="http://schemas.microsoft.com/office/drawing/2014/main" id="{BAE5BECF-0573-4609-ADFE-C97C66BF39D0}"/>
                </a:ext>
              </a:extLst>
            </p:cNvPr>
            <p:cNvSpPr txBox="1"/>
            <p:nvPr/>
          </p:nvSpPr>
          <p:spPr>
            <a:xfrm>
              <a:off x="5609535" y="5778261"/>
              <a:ext cx="2075070" cy="261610"/>
            </a:xfrm>
            <a:prstGeom prst="rect">
              <a:avLst/>
            </a:prstGeom>
            <a:solidFill>
              <a:srgbClr val="C00000"/>
            </a:solidFill>
            <a:ln>
              <a:noFill/>
            </a:ln>
          </p:spPr>
          <p:txBody>
            <a:bodyPr wrap="square"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多旋翼飞行器</a:t>
              </a:r>
            </a:p>
          </p:txBody>
        </p:sp>
        <p:sp>
          <p:nvSpPr>
            <p:cNvPr id="17" name="文本框 7">
              <a:extLst>
                <a:ext uri="{FF2B5EF4-FFF2-40B4-BE49-F238E27FC236}">
                  <a16:creationId xmlns="" xmlns:a16="http://schemas.microsoft.com/office/drawing/2014/main" id="{BAE5BECF-0573-4609-ADFE-C97C66BF39D0}"/>
                </a:ext>
              </a:extLst>
            </p:cNvPr>
            <p:cNvSpPr txBox="1"/>
            <p:nvPr/>
          </p:nvSpPr>
          <p:spPr>
            <a:xfrm>
              <a:off x="3534465" y="5778261"/>
              <a:ext cx="2075070" cy="261610"/>
            </a:xfrm>
            <a:prstGeom prst="rect">
              <a:avLst/>
            </a:prstGeom>
            <a:solidFill>
              <a:srgbClr val="2F859B"/>
            </a:solidFill>
            <a:ln>
              <a:noFill/>
            </a:ln>
          </p:spPr>
          <p:txBody>
            <a:bodyPr wrap="square"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直升机</a:t>
              </a:r>
            </a:p>
          </p:txBody>
        </p:sp>
      </p:grpSp>
      <p:pic>
        <p:nvPicPr>
          <p:cNvPr id="3074" name="Picture 2" descr="D:\GitHub\phd\论文\论文3：智能无人机综述\PPT资源\固定翼.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857" b="89666" l="9804" r="78176"/>
                    </a14:imgEffect>
                  </a14:imgLayer>
                </a14:imgProps>
              </a:ext>
              <a:ext uri="{28A0092B-C50C-407E-A947-70E740481C1C}">
                <a14:useLocalDpi xmlns:a14="http://schemas.microsoft.com/office/drawing/2010/main" val="0"/>
              </a:ext>
            </a:extLst>
          </a:blip>
          <a:srcRect/>
          <a:stretch>
            <a:fillRect/>
          </a:stretch>
        </p:blipFill>
        <p:spPr bwMode="auto">
          <a:xfrm>
            <a:off x="481645" y="4203383"/>
            <a:ext cx="2878463" cy="15435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5" name="Picture 3" descr="D:\GitHub\phd\论文\论文3：智能无人机综述\PPT资源\直升机.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916" b="89916" l="0" r="95552"/>
                    </a14:imgEffect>
                  </a14:imgLayer>
                </a14:imgProps>
              </a:ext>
              <a:ext uri="{28A0092B-C50C-407E-A947-70E740481C1C}">
                <a14:useLocalDpi xmlns:a14="http://schemas.microsoft.com/office/drawing/2010/main" val="0"/>
              </a:ext>
            </a:extLst>
          </a:blip>
          <a:srcRect t="27263" b="23694"/>
          <a:stretch/>
        </p:blipFill>
        <p:spPr bwMode="auto">
          <a:xfrm>
            <a:off x="3185736" y="4425812"/>
            <a:ext cx="2731641" cy="12225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GitHub\phd\论文\论文3：智能无人机综述\PPT资源\多旋翼1.jp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6581" b="78998" l="17813" r="83542"/>
                    </a14:imgEffect>
                  </a14:imgLayer>
                </a14:imgProps>
              </a:ext>
              <a:ext uri="{28A0092B-C50C-407E-A947-70E740481C1C}">
                <a14:useLocalDpi xmlns:a14="http://schemas.microsoft.com/office/drawing/2010/main" val="0"/>
              </a:ext>
            </a:extLst>
          </a:blip>
          <a:srcRect l="15777" t="9248" r="15156" b="17354"/>
          <a:stretch/>
        </p:blipFill>
        <p:spPr bwMode="auto">
          <a:xfrm>
            <a:off x="6176601" y="4174849"/>
            <a:ext cx="2093049" cy="1572058"/>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p:cNvSpPr>
            <a:spLocks noGrp="1"/>
          </p:cNvSpPr>
          <p:nvPr>
            <p:ph type="sldNum" sz="quarter" idx="12"/>
          </p:nvPr>
        </p:nvSpPr>
        <p:spPr/>
        <p:txBody>
          <a:bodyPr/>
          <a:lstStyle/>
          <a:p>
            <a:r>
              <a:rPr lang="en-US" altLang="zh-CN" smtClean="0"/>
              <a:t>-</a:t>
            </a:r>
            <a:fld id="{3017F142-78A3-49C6-8140-979312A21E8F}" type="slidenum">
              <a:rPr lang="zh-CN" altLang="en-US" smtClean="0"/>
              <a:t>2</a:t>
            </a:fld>
            <a:r>
              <a:rPr lang="en-US" altLang="zh-CN" smtClean="0"/>
              <a:t>-</a:t>
            </a:r>
            <a:endParaRPr lang="zh-CN" altLang="en-US" dirty="0"/>
          </a:p>
        </p:txBody>
      </p:sp>
    </p:spTree>
    <p:extLst>
      <p:ext uri="{BB962C8B-B14F-4D97-AF65-F5344CB8AC3E}">
        <p14:creationId xmlns:p14="http://schemas.microsoft.com/office/powerpoint/2010/main" val="7982624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3">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 </a:t>
            </a:r>
            <a:r>
              <a:rPr lang="zh-CN" altLang="en-US" sz="2800" b="1" dirty="0">
                <a:solidFill>
                  <a:schemeClr val="bg1"/>
                </a:solidFill>
                <a:latin typeface="微软雅黑" panose="020B0503020204020204" pitchFamily="34" charset="-122"/>
                <a:ea typeface="微软雅黑" panose="020B0503020204020204" pitchFamily="34" charset="-122"/>
              </a:rPr>
              <a:t>研究计划</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产品调查</a:t>
            </a:r>
          </a:p>
        </p:txBody>
      </p:sp>
      <p:sp>
        <p:nvSpPr>
          <p:cNvPr id="9" name="矩形 8">
            <a:extLst>
              <a:ext uri="{FF2B5EF4-FFF2-40B4-BE49-F238E27FC236}">
                <a16:creationId xmlns="" xmlns:a16="http://schemas.microsoft.com/office/drawing/2014/main" id="{D60A6DBA-7683-42E6-9217-4CB194467827}"/>
              </a:ext>
            </a:extLst>
          </p:cNvPr>
          <p:cNvSpPr/>
          <p:nvPr/>
        </p:nvSpPr>
        <p:spPr>
          <a:xfrm>
            <a:off x="461988" y="1617423"/>
            <a:ext cx="8220021" cy="2346283"/>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开源飞控</a:t>
            </a:r>
            <a:r>
              <a:rPr lang="en-US" altLang="zh-CN" sz="2000" b="1" dirty="0">
                <a:latin typeface="微软雅黑" panose="020B0503020204020204" pitchFamily="34" charset="-122"/>
                <a:ea typeface="微软雅黑" panose="020B0503020204020204" pitchFamily="34" charset="-122"/>
              </a:rPr>
              <a:t>+DIY</a:t>
            </a:r>
            <a:r>
              <a:rPr lang="zh-CN" altLang="en-US" sz="2000" b="1" dirty="0">
                <a:latin typeface="微软雅黑" panose="020B0503020204020204" pitchFamily="34" charset="-122"/>
                <a:ea typeface="微软雅黑" panose="020B0503020204020204" pitchFamily="34" charset="-122"/>
              </a:rPr>
              <a:t>无人机</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优势：技术成熟、稳定性高，结合</a:t>
            </a:r>
            <a:r>
              <a:rPr lang="en-US" altLang="zh-CN" sz="2000" dirty="0">
                <a:latin typeface="微软雅黑" panose="020B0503020204020204" pitchFamily="34" charset="-122"/>
                <a:ea typeface="微软雅黑" panose="020B0503020204020204" pitchFamily="34" charset="-122"/>
              </a:rPr>
              <a:t>Guidance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Manifold</a:t>
            </a:r>
            <a:r>
              <a:rPr lang="zh-CN" altLang="en-US" sz="2000" dirty="0">
                <a:latin typeface="微软雅黑" panose="020B0503020204020204" pitchFamily="34" charset="-122"/>
                <a:ea typeface="微软雅黑" panose="020B0503020204020204" pitchFamily="34" charset="-122"/>
              </a:rPr>
              <a:t>等开发组件，能够具有较强的视觉感知能力和计算性能。</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缺点：需要自行组装无人机，扩展性和后续科研成果迭代受飞控产品限制。</a:t>
            </a:r>
            <a:endParaRPr lang="en-US" altLang="zh-CN" sz="2000" dirty="0">
              <a:latin typeface="微软雅黑" panose="020B0503020204020204" pitchFamily="34" charset="-122"/>
              <a:ea typeface="微软雅黑" panose="020B0503020204020204" pitchFamily="34" charset="-122"/>
            </a:endParaRPr>
          </a:p>
        </p:txBody>
      </p:sp>
      <p:sp>
        <p:nvSpPr>
          <p:cNvPr id="16" name="文本框 886">
            <a:extLst>
              <a:ext uri="{FF2B5EF4-FFF2-40B4-BE49-F238E27FC236}">
                <a16:creationId xmlns="" xmlns:a16="http://schemas.microsoft.com/office/drawing/2014/main" id="{47EF7BCB-0C37-44BF-8B3F-914C3B96DBF3}"/>
              </a:ext>
            </a:extLst>
          </p:cNvPr>
          <p:cNvSpPr txBox="1"/>
          <p:nvPr/>
        </p:nvSpPr>
        <p:spPr>
          <a:xfrm>
            <a:off x="2070149" y="6042504"/>
            <a:ext cx="5003697"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16.</a:t>
            </a:r>
            <a:r>
              <a:rPr lang="zh-CN" altLang="en-US" sz="1200" dirty="0">
                <a:latin typeface="微软雅黑" panose="020B0503020204020204" pitchFamily="34" charset="-122"/>
                <a:ea typeface="微软雅黑" panose="020B0503020204020204" pitchFamily="34" charset="-122"/>
              </a:rPr>
              <a:t>大疆</a:t>
            </a:r>
            <a:r>
              <a:rPr lang="en-US" altLang="zh-CN" sz="1200" dirty="0">
                <a:latin typeface="微软雅黑" panose="020B0503020204020204" pitchFamily="34" charset="-122"/>
                <a:ea typeface="微软雅黑" panose="020B0503020204020204" pitchFamily="34" charset="-122"/>
              </a:rPr>
              <a:t>N3</a:t>
            </a:r>
            <a:r>
              <a:rPr lang="zh-CN" altLang="en-US" sz="1200" dirty="0">
                <a:latin typeface="微软雅黑" panose="020B0503020204020204" pitchFamily="34" charset="-122"/>
                <a:ea typeface="微软雅黑" panose="020B0503020204020204" pitchFamily="34" charset="-122"/>
              </a:rPr>
              <a:t>闭源飞控</a:t>
            </a:r>
          </a:p>
        </p:txBody>
      </p:sp>
      <p:pic>
        <p:nvPicPr>
          <p:cNvPr id="11" name="图片 10">
            <a:extLst>
              <a:ext uri="{FF2B5EF4-FFF2-40B4-BE49-F238E27FC236}">
                <a16:creationId xmlns="" xmlns:a16="http://schemas.microsoft.com/office/drawing/2014/main" id="{622511C8-F3B7-4EF9-9F4C-3BE93032B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987" y="4077973"/>
            <a:ext cx="2436019" cy="1964531"/>
          </a:xfrm>
          <a:prstGeom prst="rect">
            <a:avLst/>
          </a:prstGeom>
        </p:spPr>
      </p:pic>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29</a:t>
            </a:fld>
            <a:r>
              <a:rPr lang="en-US" altLang="zh-CN" smtClean="0"/>
              <a:t>-</a:t>
            </a:r>
            <a:endParaRPr lang="zh-CN" altLang="en-US" dirty="0"/>
          </a:p>
        </p:txBody>
      </p:sp>
    </p:spTree>
    <p:extLst>
      <p:ext uri="{BB962C8B-B14F-4D97-AF65-F5344CB8AC3E}">
        <p14:creationId xmlns:p14="http://schemas.microsoft.com/office/powerpoint/2010/main" val="4053341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3">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 </a:t>
            </a:r>
            <a:r>
              <a:rPr lang="zh-CN" altLang="en-US" sz="2800" b="1" dirty="0">
                <a:solidFill>
                  <a:schemeClr val="bg1"/>
                </a:solidFill>
                <a:latin typeface="微软雅黑" panose="020B0503020204020204" pitchFamily="34" charset="-122"/>
                <a:ea typeface="微软雅黑" panose="020B0503020204020204" pitchFamily="34" charset="-122"/>
              </a:rPr>
              <a:t>研究计划</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研究场景构建：多无人机协同多目标室内追踪</a:t>
            </a:r>
          </a:p>
        </p:txBody>
      </p:sp>
      <p:sp>
        <p:nvSpPr>
          <p:cNvPr id="9" name="矩形 8">
            <a:extLst>
              <a:ext uri="{FF2B5EF4-FFF2-40B4-BE49-F238E27FC236}">
                <a16:creationId xmlns="" xmlns:a16="http://schemas.microsoft.com/office/drawing/2014/main" id="{D60A6DBA-7683-42E6-9217-4CB194467827}"/>
              </a:ext>
            </a:extLst>
          </p:cNvPr>
          <p:cNvSpPr/>
          <p:nvPr/>
        </p:nvSpPr>
        <p:spPr>
          <a:xfrm>
            <a:off x="461988" y="1617423"/>
            <a:ext cx="8220021" cy="4198393"/>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追踪目标在室内任意移动。</a:t>
            </a: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边缘计算设备根据追踪目标的位置和无人机的当前位置分布情况进行任务分配。</a:t>
            </a: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无人机在接收到任务后自动对目标进行搜寻、锁定和追踪。</a:t>
            </a: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无人机对追踪目标的运动行为进行学习，能够对其下一步行为进行预测。</a:t>
            </a: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不同无人机间实现目标行为模型共享。</a:t>
            </a: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无人机状态发生改变时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如需要充电、出现损坏等情况</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，无人机间能够进行任务交接。</a:t>
            </a: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当有新目标加入时进行任务重新分配。</a:t>
            </a: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根据无人机状态和目标的位置变化情况，无人机编队进行自主重新组织。</a:t>
            </a:r>
            <a:endParaRPr lang="en-US" altLang="zh-CN"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r>
              <a:rPr lang="en-US" altLang="zh-CN" smtClean="0"/>
              <a:t>-</a:t>
            </a:r>
            <a:fld id="{3017F142-78A3-49C6-8140-979312A21E8F}" type="slidenum">
              <a:rPr lang="zh-CN" altLang="en-US" smtClean="0"/>
              <a:t>30</a:t>
            </a:fld>
            <a:r>
              <a:rPr lang="en-US" altLang="zh-CN" smtClean="0"/>
              <a:t>-</a:t>
            </a:r>
            <a:endParaRPr lang="zh-CN" altLang="en-US" dirty="0"/>
          </a:p>
        </p:txBody>
      </p:sp>
    </p:spTree>
    <p:extLst>
      <p:ext uri="{BB962C8B-B14F-4D97-AF65-F5344CB8AC3E}">
        <p14:creationId xmlns:p14="http://schemas.microsoft.com/office/powerpoint/2010/main" val="1579426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3">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 </a:t>
            </a:r>
            <a:r>
              <a:rPr lang="zh-CN" altLang="en-US" sz="2800" b="1" dirty="0">
                <a:solidFill>
                  <a:schemeClr val="bg1"/>
                </a:solidFill>
                <a:latin typeface="微软雅黑" panose="020B0503020204020204" pitchFamily="34" charset="-122"/>
                <a:ea typeface="微软雅黑" panose="020B0503020204020204" pitchFamily="34" charset="-122"/>
              </a:rPr>
              <a:t>研究计划</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阶段研究计划</a:t>
            </a:r>
          </a:p>
        </p:txBody>
      </p:sp>
      <p:sp>
        <p:nvSpPr>
          <p:cNvPr id="9" name="矩形 8">
            <a:extLst>
              <a:ext uri="{FF2B5EF4-FFF2-40B4-BE49-F238E27FC236}">
                <a16:creationId xmlns="" xmlns:a16="http://schemas.microsoft.com/office/drawing/2014/main" id="{D60A6DBA-7683-42E6-9217-4CB194467827}"/>
              </a:ext>
            </a:extLst>
          </p:cNvPr>
          <p:cNvSpPr/>
          <p:nvPr/>
        </p:nvSpPr>
        <p:spPr>
          <a:xfrm>
            <a:off x="461988" y="1617423"/>
            <a:ext cx="8220021" cy="4616648"/>
          </a:xfrm>
          <a:prstGeom prst="rect">
            <a:avLst/>
          </a:prstGeom>
        </p:spPr>
        <p:txBody>
          <a:bodyPr wrap="square">
            <a:spAutoFit/>
          </a:bodyPr>
          <a:lstStyle/>
          <a:p>
            <a:pPr marL="742950" lvl="1" indent="-285750">
              <a:lnSpc>
                <a:spcPct val="150000"/>
              </a:lnSpc>
              <a:buFont typeface="Wingdings" pitchFamily="2" charset="2"/>
              <a:buChar char="l"/>
            </a:pPr>
            <a:r>
              <a:rPr lang="zh-CN" altLang="en-US" dirty="0">
                <a:latin typeface="微软雅黑" panose="020B0503020204020204" pitchFamily="34" charset="-122"/>
                <a:ea typeface="微软雅黑" panose="020B0503020204020204" pitchFamily="34" charset="-122"/>
              </a:rPr>
              <a:t>第一阶段：单机控制实现和单机模拟智能实现</a:t>
            </a:r>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buFont typeface="Wingdings" pitchFamily="2" charset="2"/>
              <a:buChar char="p"/>
            </a:pPr>
            <a:r>
              <a:rPr lang="zh-CN" altLang="en-US" sz="1600" dirty="0">
                <a:latin typeface="微软雅黑" panose="020B0503020204020204" pitchFamily="34" charset="-122"/>
                <a:ea typeface="微软雅黑" panose="020B0503020204020204" pitchFamily="34" charset="-122"/>
              </a:rPr>
              <a:t>借助开源或闭源飞控组装搭建完全自主控制无人机。</a:t>
            </a:r>
            <a:endParaRPr lang="en-US" altLang="zh-CN" sz="1600" dirty="0">
              <a:latin typeface="微软雅黑" panose="020B0503020204020204" pitchFamily="34" charset="-122"/>
              <a:ea typeface="微软雅黑" panose="020B0503020204020204" pitchFamily="34" charset="-122"/>
            </a:endParaRPr>
          </a:p>
          <a:p>
            <a:pPr marL="1200150" lvl="2" indent="-285750">
              <a:lnSpc>
                <a:spcPct val="150000"/>
              </a:lnSpc>
              <a:buFont typeface="Wingdings" pitchFamily="2" charset="2"/>
              <a:buChar char="p"/>
            </a:pPr>
            <a:r>
              <a:rPr lang="zh-CN" altLang="en-US" sz="1600" dirty="0">
                <a:latin typeface="微软雅黑" panose="020B0503020204020204" pitchFamily="34" charset="-122"/>
                <a:ea typeface="微软雅黑" panose="020B0503020204020204" pitchFamily="34" charset="-122"/>
              </a:rPr>
              <a:t>在模拟平台设计并实现边缘体系架构。</a:t>
            </a:r>
            <a:endParaRPr lang="en-US" altLang="zh-CN" sz="1600" dirty="0">
              <a:latin typeface="微软雅黑" panose="020B0503020204020204" pitchFamily="34" charset="-122"/>
              <a:ea typeface="微软雅黑" panose="020B0503020204020204" pitchFamily="34" charset="-122"/>
            </a:endParaRPr>
          </a:p>
          <a:p>
            <a:pPr marL="1200150" lvl="2" indent="-285750">
              <a:lnSpc>
                <a:spcPct val="150000"/>
              </a:lnSpc>
              <a:buFont typeface="Wingdings" pitchFamily="2" charset="2"/>
              <a:buChar char="p"/>
            </a:pPr>
            <a:r>
              <a:rPr lang="zh-CN" altLang="en-US" sz="1600" dirty="0">
                <a:latin typeface="微软雅黑" panose="020B0503020204020204" pitchFamily="34" charset="-122"/>
                <a:ea typeface="微软雅黑" panose="020B0503020204020204" pitchFamily="34" charset="-122"/>
              </a:rPr>
              <a:t>在模拟平台研究并实现基于图像识别算法的无人机室内。</a:t>
            </a:r>
            <a:endParaRPr lang="en-US" altLang="zh-CN" sz="1600" dirty="0">
              <a:latin typeface="微软雅黑" panose="020B0503020204020204" pitchFamily="34" charset="-122"/>
              <a:ea typeface="微软雅黑" panose="020B0503020204020204" pitchFamily="34" charset="-122"/>
            </a:endParaRPr>
          </a:p>
          <a:p>
            <a:pPr marL="1200150" lvl="2" indent="-285750">
              <a:lnSpc>
                <a:spcPct val="150000"/>
              </a:lnSpc>
              <a:buFont typeface="Wingdings" pitchFamily="2" charset="2"/>
              <a:buChar char="p"/>
            </a:pPr>
            <a:r>
              <a:rPr lang="zh-CN" altLang="en-US" sz="1600" dirty="0">
                <a:latin typeface="微软雅黑" panose="020B0503020204020204" pitchFamily="34" charset="-122"/>
                <a:ea typeface="微软雅黑" panose="020B0503020204020204" pitchFamily="34" charset="-122"/>
              </a:rPr>
              <a:t>在模拟平台研究并实现无人机二维静态单一目标识别和跟随及动态单一目标识别和跟随。</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l"/>
            </a:pPr>
            <a:r>
              <a:rPr lang="zh-CN" altLang="en-US" dirty="0">
                <a:latin typeface="微软雅黑" panose="020B0503020204020204" pitchFamily="34" charset="-122"/>
                <a:ea typeface="微软雅黑" panose="020B0503020204020204" pitchFamily="34" charset="-122"/>
              </a:rPr>
              <a:t>第二阶段：单机智能实现和多机模拟智能实现</a:t>
            </a:r>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buFont typeface="Wingdings" pitchFamily="2" charset="2"/>
              <a:buChar char="p"/>
            </a:pPr>
            <a:r>
              <a:rPr lang="zh-CN" altLang="en-US" sz="1600" dirty="0">
                <a:latin typeface="微软雅黑" panose="020B0503020204020204" pitchFamily="34" charset="-122"/>
                <a:ea typeface="微软雅黑" panose="020B0503020204020204" pitchFamily="34" charset="-122"/>
              </a:rPr>
              <a:t>设计并实现基于阶段一的完全自主控制无人机的边缘体系架构。</a:t>
            </a:r>
            <a:endParaRPr lang="en-US" altLang="zh-CN" sz="1600" dirty="0">
              <a:latin typeface="微软雅黑" panose="020B0503020204020204" pitchFamily="34" charset="-122"/>
              <a:ea typeface="微软雅黑" panose="020B0503020204020204" pitchFamily="34" charset="-122"/>
            </a:endParaRPr>
          </a:p>
          <a:p>
            <a:pPr marL="1200150" lvl="2" indent="-285750">
              <a:lnSpc>
                <a:spcPct val="150000"/>
              </a:lnSpc>
              <a:buFont typeface="Wingdings" pitchFamily="2" charset="2"/>
              <a:buChar char="p"/>
            </a:pPr>
            <a:r>
              <a:rPr lang="zh-CN" altLang="en-US" sz="1600" dirty="0">
                <a:latin typeface="微软雅黑" panose="020B0503020204020204" pitchFamily="34" charset="-122"/>
                <a:ea typeface="微软雅黑" panose="020B0503020204020204" pitchFamily="34" charset="-122"/>
              </a:rPr>
              <a:t>在实机平台研究并实现基于图像识别算法的无人机室内二维定位。</a:t>
            </a:r>
            <a:endParaRPr lang="en-US" altLang="zh-CN" sz="1600" dirty="0">
              <a:latin typeface="微软雅黑" panose="020B0503020204020204" pitchFamily="34" charset="-122"/>
              <a:ea typeface="微软雅黑" panose="020B0503020204020204" pitchFamily="34" charset="-122"/>
            </a:endParaRPr>
          </a:p>
          <a:p>
            <a:pPr marL="1200150" lvl="2" indent="-285750">
              <a:lnSpc>
                <a:spcPct val="150000"/>
              </a:lnSpc>
              <a:buFont typeface="Wingdings" pitchFamily="2" charset="2"/>
              <a:buChar char="p"/>
            </a:pPr>
            <a:r>
              <a:rPr lang="zh-CN" altLang="en-US" sz="1600" dirty="0">
                <a:latin typeface="微软雅黑" panose="020B0503020204020204" pitchFamily="34" charset="-122"/>
                <a:ea typeface="微软雅黑" panose="020B0503020204020204" pitchFamily="34" charset="-122"/>
              </a:rPr>
              <a:t>在实机平台研究并实现无人机静态单一目标识别和跟随及动态单一目标识别和跟随。</a:t>
            </a:r>
            <a:endParaRPr lang="en-US" altLang="zh-CN" sz="1600" dirty="0">
              <a:latin typeface="微软雅黑" panose="020B0503020204020204" pitchFamily="34" charset="-122"/>
              <a:ea typeface="微软雅黑" panose="020B0503020204020204" pitchFamily="34" charset="-122"/>
            </a:endParaRPr>
          </a:p>
          <a:p>
            <a:pPr marL="1200150" lvl="2" indent="-285750">
              <a:lnSpc>
                <a:spcPct val="150000"/>
              </a:lnSpc>
              <a:buFont typeface="Wingdings" pitchFamily="2" charset="2"/>
              <a:buChar char="p"/>
            </a:pPr>
            <a:r>
              <a:rPr lang="zh-CN" altLang="en-US" sz="1600" dirty="0">
                <a:latin typeface="微软雅黑" panose="020B0503020204020204" pitchFamily="34" charset="-122"/>
                <a:ea typeface="微软雅黑" panose="020B0503020204020204" pitchFamily="34" charset="-122"/>
              </a:rPr>
              <a:t>在模拟平台研究并实现多机多目标识别和跟随。</a:t>
            </a:r>
            <a:endParaRPr lang="en-US" altLang="zh-CN" sz="16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r>
              <a:rPr lang="en-US" altLang="zh-CN" smtClean="0"/>
              <a:t>-</a:t>
            </a:r>
            <a:fld id="{3017F142-78A3-49C6-8140-979312A21E8F}" type="slidenum">
              <a:rPr lang="zh-CN" altLang="en-US" smtClean="0"/>
              <a:t>31</a:t>
            </a:fld>
            <a:r>
              <a:rPr lang="en-US" altLang="zh-CN" smtClean="0"/>
              <a:t>-</a:t>
            </a:r>
            <a:endParaRPr lang="zh-CN" altLang="en-US" dirty="0"/>
          </a:p>
        </p:txBody>
      </p:sp>
    </p:spTree>
    <p:extLst>
      <p:ext uri="{BB962C8B-B14F-4D97-AF65-F5344CB8AC3E}">
        <p14:creationId xmlns:p14="http://schemas.microsoft.com/office/powerpoint/2010/main" val="1340344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3">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 </a:t>
            </a:r>
            <a:r>
              <a:rPr lang="zh-CN" altLang="en-US" sz="2800" b="1" dirty="0">
                <a:solidFill>
                  <a:schemeClr val="bg1"/>
                </a:solidFill>
                <a:latin typeface="微软雅黑" panose="020B0503020204020204" pitchFamily="34" charset="-122"/>
                <a:ea typeface="微软雅黑" panose="020B0503020204020204" pitchFamily="34" charset="-122"/>
              </a:rPr>
              <a:t>研究计划</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阶段研究计划</a:t>
            </a:r>
          </a:p>
        </p:txBody>
      </p:sp>
      <p:sp>
        <p:nvSpPr>
          <p:cNvPr id="9" name="矩形 8">
            <a:extLst>
              <a:ext uri="{FF2B5EF4-FFF2-40B4-BE49-F238E27FC236}">
                <a16:creationId xmlns="" xmlns:a16="http://schemas.microsoft.com/office/drawing/2014/main" id="{D60A6DBA-7683-42E6-9217-4CB194467827}"/>
              </a:ext>
            </a:extLst>
          </p:cNvPr>
          <p:cNvSpPr/>
          <p:nvPr/>
        </p:nvSpPr>
        <p:spPr>
          <a:xfrm>
            <a:off x="461988" y="1617423"/>
            <a:ext cx="8220021" cy="877163"/>
          </a:xfrm>
          <a:prstGeom prst="rect">
            <a:avLst/>
          </a:prstGeom>
        </p:spPr>
        <p:txBody>
          <a:bodyPr wrap="square">
            <a:spAutoFit/>
          </a:bodyPr>
          <a:lstStyle/>
          <a:p>
            <a:pPr marL="742950" lvl="1" indent="-285750">
              <a:lnSpc>
                <a:spcPct val="150000"/>
              </a:lnSpc>
              <a:buFont typeface="Wingdings" pitchFamily="2" charset="2"/>
              <a:buChar char="l"/>
            </a:pPr>
            <a:r>
              <a:rPr lang="zh-CN" altLang="en-US" dirty="0">
                <a:latin typeface="微软雅黑" panose="020B0503020204020204" pitchFamily="34" charset="-122"/>
                <a:ea typeface="微软雅黑" panose="020B0503020204020204" pitchFamily="34" charset="-122"/>
              </a:rPr>
              <a:t>第三阶段：多机智能实现</a:t>
            </a:r>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buFont typeface="Wingdings" pitchFamily="2" charset="2"/>
              <a:buChar char="p"/>
            </a:pPr>
            <a:r>
              <a:rPr lang="zh-CN" altLang="en-US" sz="1600" dirty="0">
                <a:latin typeface="微软雅黑" panose="020B0503020204020204" pitchFamily="34" charset="-122"/>
                <a:ea typeface="微软雅黑" panose="020B0503020204020204" pitchFamily="34" charset="-122"/>
              </a:rPr>
              <a:t>在真机平台研究并实现多机多目标识别和跟随。</a:t>
            </a:r>
            <a:endParaRPr lang="en-US" altLang="zh-CN" sz="16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r>
              <a:rPr lang="en-US" altLang="zh-CN" smtClean="0"/>
              <a:t>-</a:t>
            </a:r>
            <a:fld id="{3017F142-78A3-49C6-8140-979312A21E8F}" type="slidenum">
              <a:rPr lang="zh-CN" altLang="en-US" smtClean="0"/>
              <a:t>32</a:t>
            </a:fld>
            <a:r>
              <a:rPr lang="en-US" altLang="zh-CN" smtClean="0"/>
              <a:t>-</a:t>
            </a:r>
            <a:endParaRPr lang="zh-CN" altLang="en-US" dirty="0"/>
          </a:p>
        </p:txBody>
      </p:sp>
    </p:spTree>
    <p:extLst>
      <p:ext uri="{BB962C8B-B14F-4D97-AF65-F5344CB8AC3E}">
        <p14:creationId xmlns:p14="http://schemas.microsoft.com/office/powerpoint/2010/main" val="3488157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3">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 </a:t>
            </a:r>
            <a:r>
              <a:rPr lang="zh-CN" altLang="en-US" sz="2800" b="1" dirty="0">
                <a:solidFill>
                  <a:schemeClr val="bg1"/>
                </a:solidFill>
                <a:latin typeface="微软雅黑" panose="020B0503020204020204" pitchFamily="34" charset="-122"/>
                <a:ea typeface="微软雅黑" panose="020B0503020204020204" pitchFamily="34" charset="-122"/>
              </a:rPr>
              <a:t>研究计划</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待解决科学问题</a:t>
            </a:r>
          </a:p>
        </p:txBody>
      </p:sp>
      <p:sp>
        <p:nvSpPr>
          <p:cNvPr id="9" name="矩形 8">
            <a:extLst>
              <a:ext uri="{FF2B5EF4-FFF2-40B4-BE49-F238E27FC236}">
                <a16:creationId xmlns="" xmlns:a16="http://schemas.microsoft.com/office/drawing/2014/main" id="{D60A6DBA-7683-42E6-9217-4CB194467827}"/>
              </a:ext>
            </a:extLst>
          </p:cNvPr>
          <p:cNvSpPr/>
          <p:nvPr/>
        </p:nvSpPr>
        <p:spPr>
          <a:xfrm>
            <a:off x="461988" y="1617423"/>
            <a:ext cx="8220021" cy="3367397"/>
          </a:xfrm>
          <a:prstGeom prst="rect">
            <a:avLst/>
          </a:prstGeom>
        </p:spPr>
        <p:txBody>
          <a:bodyPr wrap="square">
            <a:spAutoFit/>
          </a:bodyPr>
          <a:lstStyle/>
          <a:p>
            <a:pPr marL="842963" lvl="1" indent="-385763">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自适应飞控算法</a:t>
            </a:r>
            <a:endParaRPr lang="en-US" altLang="zh-CN" dirty="0">
              <a:latin typeface="微软雅黑" panose="020B0503020204020204" pitchFamily="34" charset="-122"/>
              <a:ea typeface="微软雅黑" panose="020B0503020204020204" pitchFamily="34" charset="-122"/>
            </a:endParaRPr>
          </a:p>
          <a:p>
            <a:pPr marL="842963" lvl="1" indent="-385763">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即时定位与地图构建</a:t>
            </a:r>
            <a:r>
              <a:rPr lang="en-US" altLang="zh-CN" dirty="0">
                <a:latin typeface="微软雅黑" panose="020B0503020204020204" pitchFamily="34" charset="-122"/>
                <a:ea typeface="微软雅黑" panose="020B0503020204020204" pitchFamily="34" charset="-122"/>
              </a:rPr>
              <a:t> (simultaneous localization and mapping,</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SLAM)</a:t>
            </a:r>
            <a:r>
              <a:rPr lang="zh-CN" altLang="en-US" dirty="0">
                <a:latin typeface="微软雅黑" panose="020B0503020204020204" pitchFamily="34" charset="-122"/>
                <a:ea typeface="微软雅黑" panose="020B0503020204020204" pitchFamily="34" charset="-122"/>
              </a:rPr>
              <a:t>快速建模</a:t>
            </a:r>
            <a:endParaRPr lang="en-US" altLang="zh-CN" dirty="0">
              <a:latin typeface="微软雅黑" panose="020B0503020204020204" pitchFamily="34" charset="-122"/>
              <a:ea typeface="微软雅黑" panose="020B0503020204020204" pitchFamily="34" charset="-122"/>
            </a:endParaRPr>
          </a:p>
          <a:p>
            <a:pPr marL="842963" lvl="1" indent="-385763">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图像处理和目标识别算法</a:t>
            </a:r>
            <a:endParaRPr lang="en-US" altLang="zh-CN" dirty="0">
              <a:latin typeface="微软雅黑" panose="020B0503020204020204" pitchFamily="34" charset="-122"/>
              <a:ea typeface="微软雅黑" panose="020B0503020204020204" pitchFamily="34" charset="-122"/>
            </a:endParaRPr>
          </a:p>
          <a:p>
            <a:pPr marL="842963" lvl="1" indent="-385763">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路径规划和导航算法</a:t>
            </a:r>
            <a:endParaRPr lang="en-US" altLang="zh-CN" dirty="0">
              <a:latin typeface="微软雅黑" panose="020B0503020204020204" pitchFamily="34" charset="-122"/>
              <a:ea typeface="微软雅黑" panose="020B0503020204020204" pitchFamily="34" charset="-122"/>
            </a:endParaRPr>
          </a:p>
          <a:p>
            <a:pPr marL="842963" lvl="1" indent="-385763">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基于边缘计算架构的任务分配和调度算法</a:t>
            </a:r>
            <a:endParaRPr lang="en-US" altLang="zh-CN" dirty="0">
              <a:latin typeface="微软雅黑" panose="020B0503020204020204" pitchFamily="34" charset="-122"/>
              <a:ea typeface="微软雅黑" panose="020B0503020204020204" pitchFamily="34" charset="-122"/>
            </a:endParaRPr>
          </a:p>
          <a:p>
            <a:pPr marL="842963" lvl="1" indent="-385763">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基于边缘计算架构的任务协同优化算法</a:t>
            </a:r>
            <a:endParaRPr lang="en-US" altLang="zh-CN" dirty="0">
              <a:latin typeface="微软雅黑" panose="020B0503020204020204" pitchFamily="34" charset="-122"/>
              <a:ea typeface="微软雅黑" panose="020B0503020204020204" pitchFamily="34" charset="-122"/>
            </a:endParaRPr>
          </a:p>
          <a:p>
            <a:pPr marL="842963" lvl="1" indent="-385763">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智能无人机的人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机交互机制</a:t>
            </a:r>
            <a:endParaRPr lang="en-US" altLang="zh-CN"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r>
              <a:rPr lang="en-US" altLang="zh-CN" smtClean="0"/>
              <a:t>-</a:t>
            </a:r>
            <a:fld id="{3017F142-78A3-49C6-8140-979312A21E8F}" type="slidenum">
              <a:rPr lang="zh-CN" altLang="en-US" smtClean="0"/>
              <a:t>33</a:t>
            </a:fld>
            <a:r>
              <a:rPr lang="en-US" altLang="zh-CN" smtClean="0"/>
              <a:t>-</a:t>
            </a:r>
            <a:endParaRPr lang="zh-CN" altLang="en-US" dirty="0"/>
          </a:p>
        </p:txBody>
      </p:sp>
    </p:spTree>
    <p:extLst>
      <p:ext uri="{BB962C8B-B14F-4D97-AF65-F5344CB8AC3E}">
        <p14:creationId xmlns:p14="http://schemas.microsoft.com/office/powerpoint/2010/main" val="464013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3">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 </a:t>
            </a:r>
            <a:r>
              <a:rPr lang="zh-CN" altLang="en-US" sz="2800" b="1" dirty="0">
                <a:solidFill>
                  <a:schemeClr val="bg1"/>
                </a:solidFill>
                <a:latin typeface="微软雅黑" panose="020B0503020204020204" pitchFamily="34" charset="-122"/>
                <a:ea typeface="微软雅黑" panose="020B0503020204020204" pitchFamily="34" charset="-122"/>
              </a:rPr>
              <a:t>研究计划</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仿真研究</a:t>
            </a:r>
          </a:p>
        </p:txBody>
      </p:sp>
      <p:sp>
        <p:nvSpPr>
          <p:cNvPr id="9" name="矩形 8">
            <a:extLst>
              <a:ext uri="{FF2B5EF4-FFF2-40B4-BE49-F238E27FC236}">
                <a16:creationId xmlns="" xmlns:a16="http://schemas.microsoft.com/office/drawing/2014/main" id="{D60A6DBA-7683-42E6-9217-4CB194467827}"/>
              </a:ext>
            </a:extLst>
          </p:cNvPr>
          <p:cNvSpPr/>
          <p:nvPr/>
        </p:nvSpPr>
        <p:spPr>
          <a:xfrm>
            <a:off x="461988" y="1617423"/>
            <a:ext cx="8220021" cy="3367397"/>
          </a:xfrm>
          <a:prstGeom prst="rect">
            <a:avLst/>
          </a:prstGeom>
        </p:spPr>
        <p:txBody>
          <a:bodyPr wrap="square">
            <a:spAutoFit/>
          </a:bodyPr>
          <a:lstStyle/>
          <a:p>
            <a:pPr marL="842963" lvl="1" indent="-385763">
              <a:lnSpc>
                <a:spcPct val="150000"/>
              </a:lnSpc>
              <a:buFont typeface="Wingdings" panose="05000000000000000000" pitchFamily="2" charset="2"/>
              <a:buChar char="p"/>
            </a:pPr>
            <a:r>
              <a:rPr lang="en-US" altLang="zh-CN" dirty="0" err="1">
                <a:latin typeface="微软雅黑" panose="020B0503020204020204" pitchFamily="34" charset="-122"/>
                <a:ea typeface="微软雅黑" panose="020B0503020204020204" pitchFamily="34" charset="-122"/>
              </a:rPr>
              <a:t>AirSim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是微软的开源自动驾驶仿真平台。</a:t>
            </a:r>
          </a:p>
          <a:p>
            <a:pPr marL="842963" lvl="1" indent="-385763">
              <a:lnSpc>
                <a:spcPct val="150000"/>
              </a:lnSpc>
              <a:buFont typeface="Wingdings" panose="05000000000000000000" pitchFamily="2" charset="2"/>
              <a:buChar char="p"/>
            </a:pPr>
            <a:r>
              <a:rPr lang="en-US" altLang="zh-CN" dirty="0" err="1">
                <a:latin typeface="微软雅黑" panose="020B0503020204020204" pitchFamily="34" charset="-122"/>
                <a:ea typeface="微软雅黑" panose="020B0503020204020204" pitchFamily="34" charset="-122"/>
              </a:rPr>
              <a:t>AirSim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提供包括 </a:t>
            </a:r>
            <a:r>
              <a:rPr lang="en-US" altLang="zh-CN" dirty="0">
                <a:latin typeface="微软雅黑" panose="020B0503020204020204" pitchFamily="34" charset="-122"/>
                <a:ea typeface="微软雅黑" panose="020B0503020204020204" pitchFamily="34" charset="-122"/>
              </a:rPr>
              <a:t>C++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等多语言的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接口。因此，使用者可同时使用 </a:t>
            </a:r>
            <a:r>
              <a:rPr lang="en-US" altLang="zh-CN" dirty="0" err="1">
                <a:latin typeface="微软雅黑" panose="020B0503020204020204" pitchFamily="34" charset="-122"/>
                <a:ea typeface="微软雅黑" panose="020B0503020204020204" pitchFamily="34" charset="-122"/>
              </a:rPr>
              <a:t>AirSim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和众多机器学习工具。</a:t>
            </a:r>
          </a:p>
          <a:p>
            <a:pPr marL="842963" lvl="1" indent="-385763">
              <a:lnSpc>
                <a:spcPct val="150000"/>
              </a:lnSpc>
              <a:buFont typeface="Wingdings" panose="05000000000000000000" pitchFamily="2" charset="2"/>
              <a:buChar char="p"/>
            </a:pPr>
            <a:r>
              <a:rPr lang="en-US" altLang="zh-CN" dirty="0" err="1">
                <a:latin typeface="微软雅黑" panose="020B0503020204020204" pitchFamily="34" charset="-122"/>
                <a:ea typeface="微软雅黑" panose="020B0503020204020204" pitchFamily="34" charset="-122"/>
              </a:rPr>
              <a:t>AirSim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提供了详细的 </a:t>
            </a:r>
            <a:r>
              <a:rPr lang="en-US" altLang="zh-CN" dirty="0">
                <a:latin typeface="微软雅黑" panose="020B0503020204020204" pitchFamily="34" charset="-122"/>
                <a:ea typeface="微软雅黑" panose="020B0503020204020204" pitchFamily="34" charset="-122"/>
              </a:rPr>
              <a:t>3D </a:t>
            </a:r>
            <a:r>
              <a:rPr lang="zh-CN" altLang="en-US" dirty="0">
                <a:latin typeface="微软雅黑" panose="020B0503020204020204" pitchFamily="34" charset="-122"/>
                <a:ea typeface="微软雅黑" panose="020B0503020204020204" pitchFamily="34" charset="-122"/>
              </a:rPr>
              <a:t>城市街景，以及包括交通信号灯、公园、湖泊、工地等丰富的场景。开发者可以在各种不同的场景下测试他们的系统，无论是在市中心，还是在城乡道路、郊野和工业区。研究人员和开发者可以针对特定的需求创建所需要的场景，还可以利用 </a:t>
            </a:r>
            <a:r>
              <a:rPr lang="en-US" altLang="zh-CN" dirty="0" err="1">
                <a:latin typeface="微软雅黑" panose="020B0503020204020204" pitchFamily="34" charset="-122"/>
                <a:ea typeface="微软雅黑" panose="020B0503020204020204" pitchFamily="34" charset="-122"/>
              </a:rPr>
              <a:t>AirSim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的拓展性添加新的传感器、车辆，甚至使用不同的物理引擎。</a:t>
            </a:r>
          </a:p>
        </p:txBody>
      </p:sp>
      <p:sp>
        <p:nvSpPr>
          <p:cNvPr id="3" name="灯片编号占位符 2"/>
          <p:cNvSpPr>
            <a:spLocks noGrp="1"/>
          </p:cNvSpPr>
          <p:nvPr>
            <p:ph type="sldNum" sz="quarter" idx="12"/>
          </p:nvPr>
        </p:nvSpPr>
        <p:spPr/>
        <p:txBody>
          <a:bodyPr/>
          <a:lstStyle/>
          <a:p>
            <a:r>
              <a:rPr lang="en-US" altLang="zh-CN" smtClean="0"/>
              <a:t>-</a:t>
            </a:r>
            <a:fld id="{3017F142-78A3-49C6-8140-979312A21E8F}" type="slidenum">
              <a:rPr lang="zh-CN" altLang="en-US" smtClean="0"/>
              <a:t>34</a:t>
            </a:fld>
            <a:r>
              <a:rPr lang="en-US" altLang="zh-CN" smtClean="0"/>
              <a:t>-</a:t>
            </a:r>
            <a:endParaRPr lang="zh-CN" altLang="en-US" dirty="0"/>
          </a:p>
        </p:txBody>
      </p:sp>
    </p:spTree>
    <p:extLst>
      <p:ext uri="{BB962C8B-B14F-4D97-AF65-F5344CB8AC3E}">
        <p14:creationId xmlns:p14="http://schemas.microsoft.com/office/powerpoint/2010/main" val="3821986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3">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 </a:t>
            </a:r>
            <a:r>
              <a:rPr lang="zh-CN" altLang="en-US" sz="2800" b="1" dirty="0">
                <a:solidFill>
                  <a:schemeClr val="bg1"/>
                </a:solidFill>
                <a:latin typeface="微软雅黑" panose="020B0503020204020204" pitchFamily="34" charset="-122"/>
                <a:ea typeface="微软雅黑" panose="020B0503020204020204" pitchFamily="34" charset="-122"/>
              </a:rPr>
              <a:t>研究计划</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仿真研究</a:t>
            </a:r>
            <a:r>
              <a:rPr lang="en-US" altLang="zh-CN" b="1" dirty="0">
                <a:solidFill>
                  <a:prstClr val="black"/>
                </a:solidFill>
                <a:latin typeface="微软雅黑" panose="020B0503020204020204" pitchFamily="34" charset="-122"/>
                <a:ea typeface="微软雅黑" panose="020B0503020204020204" pitchFamily="34" charset="-122"/>
              </a:rPr>
              <a:t>Demo</a:t>
            </a:r>
            <a:r>
              <a:rPr lang="zh-CN" altLang="en-US" b="1" dirty="0">
                <a:solidFill>
                  <a:prstClr val="black"/>
                </a:solidFill>
                <a:latin typeface="微软雅黑" panose="020B0503020204020204" pitchFamily="34" charset="-122"/>
                <a:ea typeface="微软雅黑" panose="020B0503020204020204" pitchFamily="34" charset="-122"/>
              </a:rPr>
              <a:t>演示</a:t>
            </a:r>
          </a:p>
        </p:txBody>
      </p:sp>
      <p:pic>
        <p:nvPicPr>
          <p:cNvPr id="7" name="AirSim Demo">
            <a:hlinkClick r:id="" action="ppaction://media"/>
            <a:extLst>
              <a:ext uri="{FF2B5EF4-FFF2-40B4-BE49-F238E27FC236}">
                <a16:creationId xmlns="" xmlns:a16="http://schemas.microsoft.com/office/drawing/2014/main" id="{88B931C2-C2DB-4300-B9E3-D5A24F28D6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5909" y="1593837"/>
            <a:ext cx="7992178" cy="4663183"/>
          </a:xfrm>
          <a:prstGeom prst="rect">
            <a:avLst/>
          </a:prstGeom>
        </p:spPr>
      </p:pic>
      <p:sp>
        <p:nvSpPr>
          <p:cNvPr id="3" name="灯片编号占位符 2"/>
          <p:cNvSpPr>
            <a:spLocks noGrp="1"/>
          </p:cNvSpPr>
          <p:nvPr>
            <p:ph type="sldNum" sz="quarter" idx="12"/>
          </p:nvPr>
        </p:nvSpPr>
        <p:spPr/>
        <p:txBody>
          <a:bodyPr/>
          <a:lstStyle/>
          <a:p>
            <a:r>
              <a:rPr lang="en-US" altLang="zh-CN" smtClean="0"/>
              <a:t>-</a:t>
            </a:r>
            <a:fld id="{3017F142-78A3-49C6-8140-979312A21E8F}" type="slidenum">
              <a:rPr lang="zh-CN" altLang="en-US" smtClean="0"/>
              <a:t>35</a:t>
            </a:fld>
            <a:r>
              <a:rPr lang="en-US" altLang="zh-CN" smtClean="0"/>
              <a:t>-</a:t>
            </a:r>
            <a:endParaRPr lang="zh-CN" altLang="en-US" dirty="0"/>
          </a:p>
        </p:txBody>
      </p:sp>
    </p:spTree>
    <p:extLst>
      <p:ext uri="{BB962C8B-B14F-4D97-AF65-F5344CB8AC3E}">
        <p14:creationId xmlns:p14="http://schemas.microsoft.com/office/powerpoint/2010/main" val="17837508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a:solidFill>
            <a:schemeClr val="accent3">
              <a:lumMod val="75000"/>
            </a:schemeClr>
          </a:solidFill>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6 </a:t>
            </a:r>
            <a:r>
              <a:rPr lang="zh-CN" altLang="en-US" sz="2800" b="1" dirty="0">
                <a:solidFill>
                  <a:schemeClr val="bg1"/>
                </a:solidFill>
                <a:latin typeface="微软雅黑" panose="020B0503020204020204" pitchFamily="34" charset="-122"/>
                <a:ea typeface="微软雅黑" panose="020B0503020204020204" pitchFamily="34" charset="-122"/>
              </a:rPr>
              <a:t>研究计划</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实机研究</a:t>
            </a:r>
          </a:p>
        </p:txBody>
      </p:sp>
      <p:sp>
        <p:nvSpPr>
          <p:cNvPr id="9" name="矩形 8">
            <a:extLst>
              <a:ext uri="{FF2B5EF4-FFF2-40B4-BE49-F238E27FC236}">
                <a16:creationId xmlns="" xmlns:a16="http://schemas.microsoft.com/office/drawing/2014/main" id="{D60A6DBA-7683-42E6-9217-4CB194467827}"/>
              </a:ext>
            </a:extLst>
          </p:cNvPr>
          <p:cNvSpPr/>
          <p:nvPr/>
        </p:nvSpPr>
        <p:spPr>
          <a:xfrm>
            <a:off x="461988" y="1617423"/>
            <a:ext cx="8220021" cy="1289905"/>
          </a:xfrm>
          <a:prstGeom prst="rect">
            <a:avLst/>
          </a:prstGeom>
        </p:spPr>
        <p:txBody>
          <a:bodyPr wrap="square">
            <a:spAutoFit/>
          </a:bodyPr>
          <a:lstStyle/>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飞行平台的搭建和测试</a:t>
            </a: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飞行平台与智能决策核心的连接</a:t>
            </a: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基于边缘计算的自主目标追踪场景的构建</a:t>
            </a:r>
          </a:p>
        </p:txBody>
      </p:sp>
      <p:sp>
        <p:nvSpPr>
          <p:cNvPr id="3" name="灯片编号占位符 2"/>
          <p:cNvSpPr>
            <a:spLocks noGrp="1"/>
          </p:cNvSpPr>
          <p:nvPr>
            <p:ph type="sldNum" sz="quarter" idx="12"/>
          </p:nvPr>
        </p:nvSpPr>
        <p:spPr/>
        <p:txBody>
          <a:bodyPr/>
          <a:lstStyle/>
          <a:p>
            <a:r>
              <a:rPr lang="en-US" altLang="zh-CN" smtClean="0"/>
              <a:t>-</a:t>
            </a:r>
            <a:fld id="{3017F142-78A3-49C6-8140-979312A21E8F}" type="slidenum">
              <a:rPr lang="zh-CN" altLang="en-US" smtClean="0"/>
              <a:t>36</a:t>
            </a:fld>
            <a:r>
              <a:rPr lang="en-US" altLang="zh-CN" smtClean="0"/>
              <a:t>-</a:t>
            </a:r>
            <a:endParaRPr lang="zh-CN" altLang="en-US" dirty="0"/>
          </a:p>
        </p:txBody>
      </p:sp>
    </p:spTree>
    <p:extLst>
      <p:ext uri="{BB962C8B-B14F-4D97-AF65-F5344CB8AC3E}">
        <p14:creationId xmlns:p14="http://schemas.microsoft.com/office/powerpoint/2010/main" val="985733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7 </a:t>
            </a:r>
            <a:r>
              <a:rPr lang="zh-CN" altLang="en-US" sz="2800" b="1" dirty="0">
                <a:solidFill>
                  <a:schemeClr val="bg1"/>
                </a:solidFill>
                <a:latin typeface="微软雅黑" panose="020B0503020204020204" pitchFamily="34" charset="-122"/>
                <a:ea typeface="微软雅黑" panose="020B0503020204020204" pitchFamily="34" charset="-122"/>
              </a:rPr>
              <a:t>参考文献</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8" y="1138592"/>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参考文献</a:t>
            </a:r>
            <a:endParaRPr lang="en-US" altLang="zh-CN" b="1"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B93F5EC9-D889-48AC-9876-938E6AA9114D}"/>
              </a:ext>
            </a:extLst>
          </p:cNvPr>
          <p:cNvSpPr/>
          <p:nvPr/>
        </p:nvSpPr>
        <p:spPr>
          <a:xfrm>
            <a:off x="461988" y="1617423"/>
            <a:ext cx="8220021" cy="1451103"/>
          </a:xfrm>
          <a:prstGeom prst="rect">
            <a:avLst/>
          </a:prstGeom>
        </p:spPr>
        <p:txBody>
          <a:bodyPr wrap="square">
            <a:spAutoFit/>
          </a:bodyPr>
          <a:lstStyle/>
          <a:p>
            <a:pPr>
              <a:lnSpc>
                <a:spcPct val="150000"/>
              </a:lnSpc>
            </a:pPr>
            <a:r>
              <a:rPr lang="en-US" altLang="zh-CN" sz="1000" dirty="0">
                <a:solidFill>
                  <a:prstClr val="black"/>
                </a:solidFill>
                <a:latin typeface="微软雅黑 Light" panose="020B0502040204020203" pitchFamily="34" charset="-122"/>
                <a:ea typeface="微软雅黑 Light" panose="020B0502040204020203" pitchFamily="34" charset="-122"/>
              </a:rPr>
              <a:t>[1] Zhao M, </a:t>
            </a:r>
            <a:r>
              <a:rPr lang="en-US" altLang="zh-CN" sz="1000" dirty="0" err="1">
                <a:solidFill>
                  <a:prstClr val="black"/>
                </a:solidFill>
                <a:latin typeface="微软雅黑 Light" panose="020B0502040204020203" pitchFamily="34" charset="-122"/>
                <a:ea typeface="微软雅黑 Light" panose="020B0502040204020203" pitchFamily="34" charset="-122"/>
              </a:rPr>
              <a:t>Anzai</a:t>
            </a:r>
            <a:r>
              <a:rPr lang="en-US" altLang="zh-CN" sz="1000" dirty="0">
                <a:solidFill>
                  <a:prstClr val="black"/>
                </a:solidFill>
                <a:latin typeface="微软雅黑 Light" panose="020B0502040204020203" pitchFamily="34" charset="-122"/>
                <a:ea typeface="微软雅黑 Light" panose="020B0502040204020203" pitchFamily="34" charset="-122"/>
              </a:rPr>
              <a:t> T, Shi F, et al. Design, Modeling, and Control of an Aerial Robot DRAGON: A Dual-Rotor-Embedded Multilink Robot With the Ability of Multi-Degree-of-Freedom Aerial Transformation[J]. </a:t>
            </a:r>
            <a:r>
              <a:rPr lang="en-US" altLang="zh-CN" sz="1000" i="1" dirty="0">
                <a:solidFill>
                  <a:prstClr val="black"/>
                </a:solidFill>
                <a:latin typeface="微软雅黑 Light" panose="020B0502040204020203" pitchFamily="34" charset="-122"/>
                <a:ea typeface="微软雅黑 Light" panose="020B0502040204020203" pitchFamily="34" charset="-122"/>
              </a:rPr>
              <a:t>IEEE Robotics and Automation Letters</a:t>
            </a:r>
            <a:r>
              <a:rPr lang="en-US" altLang="zh-CN" sz="1000" dirty="0">
                <a:solidFill>
                  <a:prstClr val="black"/>
                </a:solidFill>
                <a:latin typeface="微软雅黑 Light" panose="020B0502040204020203" pitchFamily="34" charset="-122"/>
                <a:ea typeface="微软雅黑 Light" panose="020B0502040204020203" pitchFamily="34" charset="-122"/>
              </a:rPr>
              <a:t>, 2018, 3(2): 1176-1183.</a:t>
            </a:r>
          </a:p>
          <a:p>
            <a:pPr>
              <a:lnSpc>
                <a:spcPct val="150000"/>
              </a:lnSpc>
            </a:pPr>
            <a:r>
              <a:rPr lang="en-US" altLang="zh-CN" sz="1000" dirty="0">
                <a:solidFill>
                  <a:prstClr val="black"/>
                </a:solidFill>
                <a:latin typeface="微软雅黑 Light" panose="020B0502040204020203" pitchFamily="34" charset="-122"/>
                <a:ea typeface="微软雅黑 Light" panose="020B0502040204020203" pitchFamily="34" charset="-122"/>
              </a:rPr>
              <a:t>[2] Chen Z J, Wei J Z, Wang Y X, et al. UAV autonomous control levels and system structure[J]. </a:t>
            </a:r>
            <a:r>
              <a:rPr lang="en-US" altLang="zh-CN" sz="1000" i="1" dirty="0">
                <a:solidFill>
                  <a:prstClr val="black"/>
                </a:solidFill>
                <a:latin typeface="微软雅黑 Light" panose="020B0502040204020203" pitchFamily="34" charset="-122"/>
                <a:ea typeface="微软雅黑 Light" panose="020B0502040204020203" pitchFamily="34" charset="-122"/>
              </a:rPr>
              <a:t>Acta </a:t>
            </a:r>
            <a:r>
              <a:rPr lang="en-US" altLang="zh-CN" sz="1000" i="1" dirty="0" err="1">
                <a:solidFill>
                  <a:prstClr val="black"/>
                </a:solidFill>
                <a:latin typeface="微软雅黑 Light" panose="020B0502040204020203" pitchFamily="34" charset="-122"/>
                <a:ea typeface="微软雅黑 Light" panose="020B0502040204020203" pitchFamily="34" charset="-122"/>
              </a:rPr>
              <a:t>Aeronautica</a:t>
            </a:r>
            <a:r>
              <a:rPr lang="en-US" altLang="zh-CN" sz="1000" i="1" dirty="0">
                <a:solidFill>
                  <a:prstClr val="black"/>
                </a:solidFill>
                <a:latin typeface="微软雅黑 Light" panose="020B0502040204020203" pitchFamily="34" charset="-122"/>
                <a:ea typeface="微软雅黑 Light" panose="020B0502040204020203" pitchFamily="34" charset="-122"/>
              </a:rPr>
              <a:t> et </a:t>
            </a:r>
            <a:r>
              <a:rPr lang="en-US" altLang="zh-CN" sz="1000" i="1" dirty="0" err="1">
                <a:solidFill>
                  <a:prstClr val="black"/>
                </a:solidFill>
                <a:latin typeface="微软雅黑 Light" panose="020B0502040204020203" pitchFamily="34" charset="-122"/>
                <a:ea typeface="微软雅黑 Light" panose="020B0502040204020203" pitchFamily="34" charset="-122"/>
              </a:rPr>
              <a:t>Astronautica</a:t>
            </a:r>
            <a:r>
              <a:rPr lang="en-US" altLang="zh-CN" sz="1000" i="1" dirty="0">
                <a:solidFill>
                  <a:prstClr val="black"/>
                </a:solidFill>
                <a:latin typeface="微软雅黑 Light" panose="020B0502040204020203" pitchFamily="34" charset="-122"/>
                <a:ea typeface="微软雅黑 Light" panose="020B0502040204020203" pitchFamily="34" charset="-122"/>
              </a:rPr>
              <a:t> </a:t>
            </a:r>
            <a:r>
              <a:rPr lang="en-US" altLang="zh-CN" sz="1000" i="1" dirty="0" err="1">
                <a:solidFill>
                  <a:prstClr val="black"/>
                </a:solidFill>
                <a:latin typeface="微软雅黑 Light" panose="020B0502040204020203" pitchFamily="34" charset="-122"/>
                <a:ea typeface="微软雅黑 Light" panose="020B0502040204020203" pitchFamily="34" charset="-122"/>
              </a:rPr>
              <a:t>Sinica</a:t>
            </a:r>
            <a:r>
              <a:rPr lang="en-US" altLang="zh-CN" sz="1000" i="1" dirty="0">
                <a:solidFill>
                  <a:prstClr val="black"/>
                </a:solidFill>
                <a:latin typeface="微软雅黑 Light" panose="020B0502040204020203" pitchFamily="34" charset="-122"/>
                <a:ea typeface="微软雅黑 Light" panose="020B0502040204020203" pitchFamily="34" charset="-122"/>
              </a:rPr>
              <a:t>, </a:t>
            </a:r>
            <a:r>
              <a:rPr lang="en-US" altLang="zh-CN" sz="1000" dirty="0">
                <a:solidFill>
                  <a:prstClr val="black"/>
                </a:solidFill>
                <a:latin typeface="微软雅黑 Light" panose="020B0502040204020203" pitchFamily="34" charset="-122"/>
                <a:ea typeface="微软雅黑 Light" panose="020B0502040204020203" pitchFamily="34" charset="-122"/>
              </a:rPr>
              <a:t>2011, 32(6): 1075-1083.</a:t>
            </a:r>
          </a:p>
          <a:p>
            <a:pPr>
              <a:lnSpc>
                <a:spcPct val="150000"/>
              </a:lnSpc>
            </a:pPr>
            <a:r>
              <a:rPr lang="en-US" altLang="zh-CN" sz="1000" dirty="0">
                <a:solidFill>
                  <a:prstClr val="black"/>
                </a:solidFill>
                <a:latin typeface="微软雅黑 Light" panose="020B0502040204020203" pitchFamily="34" charset="-122"/>
                <a:ea typeface="微软雅黑 Light" panose="020B0502040204020203" pitchFamily="34" charset="-122"/>
              </a:rPr>
              <a:t>[3] </a:t>
            </a:r>
            <a:r>
              <a:rPr lang="zh-CN" altLang="en-US" sz="1000" dirty="0">
                <a:solidFill>
                  <a:prstClr val="black"/>
                </a:solidFill>
                <a:latin typeface="微软雅黑 Light" panose="020B0502040204020203" pitchFamily="34" charset="-122"/>
                <a:ea typeface="微软雅黑 Light" panose="020B0502040204020203" pitchFamily="34" charset="-122"/>
              </a:rPr>
              <a:t>樊邦奎</a:t>
            </a:r>
            <a:r>
              <a:rPr lang="en-US" altLang="zh-CN" sz="1000" dirty="0">
                <a:solidFill>
                  <a:prstClr val="black"/>
                </a:solidFill>
                <a:latin typeface="微软雅黑 Light" panose="020B0502040204020203" pitchFamily="34" charset="-122"/>
                <a:ea typeface="微软雅黑 Light" panose="020B0502040204020203" pitchFamily="34" charset="-122"/>
              </a:rPr>
              <a:t>, </a:t>
            </a:r>
            <a:r>
              <a:rPr lang="zh-CN" altLang="en-US" sz="1000" dirty="0">
                <a:solidFill>
                  <a:prstClr val="black"/>
                </a:solidFill>
                <a:latin typeface="微软雅黑 Light" panose="020B0502040204020203" pitchFamily="34" charset="-122"/>
                <a:ea typeface="微软雅黑 Light" panose="020B0502040204020203" pitchFamily="34" charset="-122"/>
              </a:rPr>
              <a:t>张瑞雨</a:t>
            </a:r>
            <a:r>
              <a:rPr lang="en-US" altLang="zh-CN" sz="1000" dirty="0">
                <a:solidFill>
                  <a:prstClr val="black"/>
                </a:solidFill>
                <a:latin typeface="微软雅黑 Light" panose="020B0502040204020203" pitchFamily="34" charset="-122"/>
                <a:ea typeface="微软雅黑 Light" panose="020B0502040204020203" pitchFamily="34" charset="-122"/>
              </a:rPr>
              <a:t>. </a:t>
            </a:r>
            <a:r>
              <a:rPr lang="zh-CN" altLang="en-US" sz="1000" dirty="0">
                <a:solidFill>
                  <a:prstClr val="black"/>
                </a:solidFill>
                <a:latin typeface="微软雅黑 Light" panose="020B0502040204020203" pitchFamily="34" charset="-122"/>
                <a:ea typeface="微软雅黑 Light" panose="020B0502040204020203" pitchFamily="34" charset="-122"/>
              </a:rPr>
              <a:t>无人机系统与人工智能</a:t>
            </a:r>
            <a:r>
              <a:rPr lang="en-US" altLang="zh-CN" sz="1000" dirty="0">
                <a:solidFill>
                  <a:prstClr val="black"/>
                </a:solidFill>
                <a:latin typeface="微软雅黑 Light" panose="020B0502040204020203" pitchFamily="34" charset="-122"/>
                <a:ea typeface="微软雅黑 Light" panose="020B0502040204020203" pitchFamily="34" charset="-122"/>
              </a:rPr>
              <a:t>[J]. </a:t>
            </a:r>
            <a:r>
              <a:rPr lang="zh-CN" altLang="en-US" sz="1000" i="1" dirty="0">
                <a:solidFill>
                  <a:prstClr val="black"/>
                </a:solidFill>
                <a:latin typeface="微软雅黑 Light" panose="020B0502040204020203" pitchFamily="34" charset="-122"/>
                <a:ea typeface="微软雅黑 Light" panose="020B0502040204020203" pitchFamily="34" charset="-122"/>
              </a:rPr>
              <a:t>武汉大学学报</a:t>
            </a:r>
            <a:r>
              <a:rPr lang="en-US" altLang="zh-CN" sz="1000" i="1" dirty="0">
                <a:solidFill>
                  <a:prstClr val="black"/>
                </a:solidFill>
                <a:latin typeface="微软雅黑 Light" panose="020B0502040204020203" pitchFamily="34" charset="-122"/>
                <a:ea typeface="微软雅黑 Light" panose="020B0502040204020203" pitchFamily="34" charset="-122"/>
              </a:rPr>
              <a:t>· </a:t>
            </a:r>
            <a:r>
              <a:rPr lang="zh-CN" altLang="en-US" sz="1000" i="1" dirty="0">
                <a:solidFill>
                  <a:prstClr val="black"/>
                </a:solidFill>
                <a:latin typeface="微软雅黑 Light" panose="020B0502040204020203" pitchFamily="34" charset="-122"/>
                <a:ea typeface="微软雅黑 Light" panose="020B0502040204020203" pitchFamily="34" charset="-122"/>
              </a:rPr>
              <a:t>信息科学版</a:t>
            </a:r>
            <a:r>
              <a:rPr lang="en-US" altLang="zh-CN" sz="1000" dirty="0">
                <a:solidFill>
                  <a:prstClr val="black"/>
                </a:solidFill>
                <a:latin typeface="微软雅黑 Light" panose="020B0502040204020203" pitchFamily="34" charset="-122"/>
                <a:ea typeface="微软雅黑 Light" panose="020B0502040204020203" pitchFamily="34" charset="-122"/>
              </a:rPr>
              <a:t>, 2017, 42(11): 1523-1529.</a:t>
            </a:r>
          </a:p>
          <a:p>
            <a:pPr>
              <a:lnSpc>
                <a:spcPct val="150000"/>
              </a:lnSpc>
            </a:pPr>
            <a:r>
              <a:rPr lang="en-US" altLang="zh-CN" sz="1000" dirty="0">
                <a:solidFill>
                  <a:prstClr val="black"/>
                </a:solidFill>
                <a:latin typeface="微软雅黑 Light" panose="020B0502040204020203" pitchFamily="34" charset="-122"/>
                <a:ea typeface="微软雅黑 Light" panose="020B0502040204020203" pitchFamily="34" charset="-122"/>
              </a:rPr>
              <a:t>[4]</a:t>
            </a:r>
            <a:r>
              <a:rPr lang="zh-CN" altLang="en-US" sz="1000" dirty="0">
                <a:solidFill>
                  <a:prstClr val="black"/>
                </a:solidFill>
                <a:latin typeface="微软雅黑 Light" panose="020B0502040204020203" pitchFamily="34" charset="-122"/>
                <a:ea typeface="微软雅黑 Light" panose="020B0502040204020203" pitchFamily="34" charset="-122"/>
              </a:rPr>
              <a:t>范彦铭</a:t>
            </a:r>
            <a:r>
              <a:rPr lang="en-US" altLang="zh-CN" sz="1000" dirty="0">
                <a:solidFill>
                  <a:prstClr val="black"/>
                </a:solidFill>
                <a:latin typeface="微软雅黑 Light" panose="020B0502040204020203" pitchFamily="34" charset="-122"/>
                <a:ea typeface="微软雅黑 Light" panose="020B0502040204020203" pitchFamily="34" charset="-122"/>
              </a:rPr>
              <a:t>. </a:t>
            </a:r>
            <a:r>
              <a:rPr lang="zh-CN" altLang="en-US" sz="1000" dirty="0">
                <a:solidFill>
                  <a:prstClr val="black"/>
                </a:solidFill>
                <a:latin typeface="微软雅黑 Light" panose="020B0502040204020203" pitchFamily="34" charset="-122"/>
                <a:ea typeface="微软雅黑 Light" panose="020B0502040204020203" pitchFamily="34" charset="-122"/>
              </a:rPr>
              <a:t>无人机的自主与智能控制</a:t>
            </a:r>
            <a:r>
              <a:rPr lang="en-US" altLang="zh-CN" sz="1000" dirty="0">
                <a:solidFill>
                  <a:prstClr val="black"/>
                </a:solidFill>
                <a:latin typeface="微软雅黑 Light" panose="020B0502040204020203" pitchFamily="34" charset="-122"/>
                <a:ea typeface="微软雅黑 Light" panose="020B0502040204020203" pitchFamily="34" charset="-122"/>
              </a:rPr>
              <a:t>[J]. </a:t>
            </a:r>
            <a:r>
              <a:rPr lang="zh-CN" altLang="en-US" sz="1000" i="1" dirty="0">
                <a:solidFill>
                  <a:prstClr val="black"/>
                </a:solidFill>
                <a:latin typeface="微软雅黑 Light" panose="020B0502040204020203" pitchFamily="34" charset="-122"/>
                <a:ea typeface="微软雅黑 Light" panose="020B0502040204020203" pitchFamily="34" charset="-122"/>
              </a:rPr>
              <a:t>中国科学</a:t>
            </a:r>
            <a:r>
              <a:rPr lang="en-US" altLang="zh-CN" sz="1000" i="1" dirty="0">
                <a:solidFill>
                  <a:prstClr val="black"/>
                </a:solidFill>
                <a:latin typeface="微软雅黑 Light" panose="020B0502040204020203" pitchFamily="34" charset="-122"/>
                <a:ea typeface="微软雅黑 Light" panose="020B0502040204020203" pitchFamily="34" charset="-122"/>
              </a:rPr>
              <a:t>: </a:t>
            </a:r>
            <a:r>
              <a:rPr lang="zh-CN" altLang="en-US" sz="1000" i="1" dirty="0">
                <a:solidFill>
                  <a:prstClr val="black"/>
                </a:solidFill>
                <a:latin typeface="微软雅黑 Light" panose="020B0502040204020203" pitchFamily="34" charset="-122"/>
                <a:ea typeface="微软雅黑 Light" panose="020B0502040204020203" pitchFamily="34" charset="-122"/>
              </a:rPr>
              <a:t>技术科学</a:t>
            </a:r>
            <a:r>
              <a:rPr lang="en-US" altLang="zh-CN" sz="1000" dirty="0">
                <a:solidFill>
                  <a:prstClr val="black"/>
                </a:solidFill>
                <a:latin typeface="微软雅黑 Light" panose="020B0502040204020203" pitchFamily="34" charset="-122"/>
                <a:ea typeface="微软雅黑 Light" panose="020B0502040204020203" pitchFamily="34" charset="-122"/>
              </a:rPr>
              <a:t>, 2017, 3: 001.</a:t>
            </a: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37</a:t>
            </a:fld>
            <a:r>
              <a:rPr lang="en-US" altLang="zh-CN" smtClean="0"/>
              <a:t>-</a:t>
            </a:r>
            <a:endParaRPr lang="zh-CN" altLang="en-US" dirty="0"/>
          </a:p>
        </p:txBody>
      </p:sp>
    </p:spTree>
    <p:extLst>
      <p:ext uri="{BB962C8B-B14F-4D97-AF65-F5344CB8AC3E}">
        <p14:creationId xmlns:p14="http://schemas.microsoft.com/office/powerpoint/2010/main" val="14871504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 xmlns:a16="http://schemas.microsoft.com/office/drawing/2014/main" id="{B93F5EC9-D889-48AC-9876-938E6AA9114D}"/>
              </a:ext>
            </a:extLst>
          </p:cNvPr>
          <p:cNvSpPr/>
          <p:nvPr/>
        </p:nvSpPr>
        <p:spPr>
          <a:xfrm>
            <a:off x="461988" y="1617423"/>
            <a:ext cx="8220021" cy="4157677"/>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多旋翼优势</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ü"/>
            </a:pPr>
            <a:r>
              <a:rPr lang="zh-CN" altLang="en-US" dirty="0">
                <a:solidFill>
                  <a:prstClr val="black"/>
                </a:solidFill>
                <a:latin typeface="微软雅黑" panose="020B0503020204020204" pitchFamily="34" charset="-122"/>
                <a:ea typeface="微软雅黑" panose="020B0503020204020204" pitchFamily="34" charset="-122"/>
              </a:rPr>
              <a:t>操控简单、自动驾驶可实现性高</a:t>
            </a:r>
            <a:endParaRPr lang="en-US" altLang="zh-CN"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ü"/>
            </a:pPr>
            <a:r>
              <a:rPr lang="zh-CN" altLang="en-US" dirty="0">
                <a:solidFill>
                  <a:prstClr val="black"/>
                </a:solidFill>
                <a:latin typeface="微软雅黑" panose="020B0503020204020204" pitchFamily="34" charset="-122"/>
                <a:ea typeface="微软雅黑" panose="020B0503020204020204" pitchFamily="34" charset="-122"/>
              </a:rPr>
              <a:t>无活动部件、机械可靠性高</a:t>
            </a:r>
            <a:endParaRPr lang="en-US" altLang="zh-CN"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ü"/>
            </a:pPr>
            <a:r>
              <a:rPr lang="zh-CN" altLang="en-US" dirty="0">
                <a:solidFill>
                  <a:prstClr val="black"/>
                </a:solidFill>
                <a:latin typeface="微软雅黑" panose="020B0503020204020204" pitchFamily="34" charset="-122"/>
                <a:ea typeface="微软雅黑" panose="020B0503020204020204" pitchFamily="34" charset="-122"/>
              </a:rPr>
              <a:t>结构简单</a:t>
            </a:r>
            <a:r>
              <a:rPr lang="zh-CN" altLang="en-US" dirty="0">
                <a:latin typeface="微软雅黑" panose="020B0503020204020204" pitchFamily="34" charset="-122"/>
                <a:ea typeface="微软雅黑" panose="020B0503020204020204" pitchFamily="34" charset="-122"/>
              </a:rPr>
              <a:t>、元部件容易替换</a:t>
            </a:r>
            <a:endParaRPr lang="en-US" altLang="zh-CN"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多旋翼自动控制方式</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u"/>
            </a:pPr>
            <a:r>
              <a:rPr lang="zh-CN" altLang="en-US" dirty="0">
                <a:solidFill>
                  <a:prstClr val="black"/>
                </a:solidFill>
                <a:latin typeface="微软雅黑" panose="020B0503020204020204" pitchFamily="34" charset="-122"/>
                <a:ea typeface="微软雅黑" panose="020B0503020204020204" pitchFamily="34" charset="-122"/>
              </a:rPr>
              <a:t>半自主控制方式</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Light" pitchFamily="34" charset="-122"/>
                <a:ea typeface="微软雅黑 Light" pitchFamily="34" charset="-122"/>
              </a:rPr>
              <a:t>航模</a:t>
            </a:r>
            <a:r>
              <a:rPr lang="en-US" altLang="zh-CN" dirty="0">
                <a:solidFill>
                  <a:prstClr val="black"/>
                </a:solidFill>
                <a:latin typeface="微软雅黑" panose="020B0503020204020204" pitchFamily="34" charset="-122"/>
                <a:ea typeface="微软雅黑" panose="020B0503020204020204" pitchFamily="34" charset="-122"/>
              </a:rPr>
              <a:t>)</a:t>
            </a:r>
          </a:p>
          <a:p>
            <a:pPr lvl="1">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算法能使</a:t>
            </a:r>
            <a:r>
              <a:rPr lang="zh-CN" altLang="en-US" sz="1600" dirty="0">
                <a:latin typeface="微软雅黑" panose="020B0503020204020204" pitchFamily="34" charset="-122"/>
                <a:ea typeface="微软雅黑" panose="020B0503020204020204" pitchFamily="34" charset="-122"/>
              </a:rPr>
              <a:t>飞行器</a:t>
            </a:r>
            <a:r>
              <a:rPr lang="zh-CN" altLang="en-US" sz="1600" dirty="0">
                <a:solidFill>
                  <a:prstClr val="black"/>
                </a:solidFill>
                <a:latin typeface="微软雅黑" panose="020B0503020204020204" pitchFamily="34" charset="-122"/>
                <a:ea typeface="微软雅黑" panose="020B0503020204020204" pitchFamily="34" charset="-122"/>
              </a:rPr>
              <a:t>保持姿态稳定或定点，需要人员遥控，例如无人机航拍。</a:t>
            </a:r>
            <a:endParaRPr lang="en-US" altLang="zh-CN" sz="1600"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u"/>
            </a:pPr>
            <a:r>
              <a:rPr lang="zh-CN" altLang="en-US" b="1" dirty="0">
                <a:solidFill>
                  <a:prstClr val="black"/>
                </a:solidFill>
                <a:latin typeface="微软雅黑" panose="020B0503020204020204" pitchFamily="34" charset="-122"/>
                <a:ea typeface="微软雅黑" panose="020B0503020204020204" pitchFamily="34" charset="-122"/>
              </a:rPr>
              <a:t>全自主控制</a:t>
            </a:r>
            <a:r>
              <a:rPr lang="zh-CN" altLang="en-US" dirty="0">
                <a:solidFill>
                  <a:prstClr val="black"/>
                </a:solidFill>
                <a:latin typeface="微软雅黑" panose="020B0503020204020204" pitchFamily="34" charset="-122"/>
                <a:ea typeface="微软雅黑" panose="020B0503020204020204" pitchFamily="34" charset="-122"/>
              </a:rPr>
              <a:t>方式</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Light" pitchFamily="34" charset="-122"/>
                <a:ea typeface="微软雅黑 Light" pitchFamily="34" charset="-122"/>
              </a:rPr>
              <a:t>空中机器人</a:t>
            </a:r>
            <a:r>
              <a:rPr lang="en-US" altLang="zh-CN" dirty="0">
                <a:solidFill>
                  <a:prstClr val="black"/>
                </a:solidFill>
                <a:latin typeface="微软雅黑 Light" pitchFamily="34" charset="-122"/>
                <a:ea typeface="微软雅黑 Light" pitchFamily="34" charset="-122"/>
              </a:rPr>
              <a:t>)</a:t>
            </a:r>
          </a:p>
          <a:p>
            <a:pPr lvl="1">
              <a:lnSpc>
                <a:spcPct val="150000"/>
              </a:lnSpc>
            </a:pPr>
            <a:r>
              <a:rPr lang="zh-CN" altLang="en-US" sz="1600" dirty="0">
                <a:latin typeface="微软雅黑" panose="020B0503020204020204" pitchFamily="34" charset="-122"/>
                <a:ea typeface="微软雅黑" panose="020B0503020204020204" pitchFamily="34" charset="-122"/>
              </a:rPr>
              <a:t>算法能完成飞行器航路点到航路点的位置控制及飞行器自动升降，地面人员可进行任务级规划，例如无人机编队表演。</a:t>
            </a:r>
            <a:endParaRPr lang="en-US" altLang="zh-CN" sz="16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 </a:t>
            </a:r>
            <a:r>
              <a:rPr lang="zh-CN" altLang="en-US" sz="2800" b="1" dirty="0">
                <a:solidFill>
                  <a:schemeClr val="bg1"/>
                </a:solidFill>
                <a:latin typeface="微软雅黑" panose="020B0503020204020204" pitchFamily="34" charset="-122"/>
                <a:ea typeface="微软雅黑" panose="020B0503020204020204" pitchFamily="34" charset="-122"/>
              </a:rPr>
              <a:t>智能无人机</a:t>
            </a:r>
            <a:endParaRPr lang="zh-CN" altLang="en-US" sz="2800" dirty="0"/>
          </a:p>
        </p:txBody>
      </p:sp>
      <p:sp>
        <p:nvSpPr>
          <p:cNvPr id="5" name="文本框 4">
            <a:extLst>
              <a:ext uri="{FF2B5EF4-FFF2-40B4-BE49-F238E27FC236}">
                <a16:creationId xmlns="" xmlns:a16="http://schemas.microsoft.com/office/drawing/2014/main" id="{07F38212-9F8A-4C6C-B24D-4C00ED9F9737}"/>
              </a:ext>
            </a:extLst>
          </p:cNvPr>
          <p:cNvSpPr txBox="1"/>
          <p:nvPr/>
        </p:nvSpPr>
        <p:spPr>
          <a:xfrm>
            <a:off x="627888" y="1138592"/>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多旋翼无人机</a:t>
            </a:r>
            <a:endParaRPr lang="en-US" altLang="zh-CN" b="1"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4662459" y="1636504"/>
            <a:ext cx="4019550" cy="2619225"/>
            <a:chOff x="4662459" y="1707528"/>
            <a:chExt cx="4019550" cy="2619225"/>
          </a:xfrm>
        </p:grpSpPr>
        <p:grpSp>
          <p:nvGrpSpPr>
            <p:cNvPr id="6" name="组合 5"/>
            <p:cNvGrpSpPr/>
            <p:nvPr/>
          </p:nvGrpSpPr>
          <p:grpSpPr>
            <a:xfrm>
              <a:off x="4662459" y="1707528"/>
              <a:ext cx="4019550" cy="2364835"/>
              <a:chOff x="4662459" y="1876210"/>
              <a:chExt cx="4019550" cy="2364835"/>
            </a:xfrm>
          </p:grpSpPr>
          <p:pic>
            <p:nvPicPr>
              <p:cNvPr id="1027" name="Picture 3" descr="D:\GitHub\phd\论文\论文3：智能无人机综述\PPT资源\飞行机器人.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62459" y="1876210"/>
                <a:ext cx="4019550" cy="23648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文本框 7">
                <a:extLst>
                  <a:ext uri="{FF2B5EF4-FFF2-40B4-BE49-F238E27FC236}">
                    <a16:creationId xmlns="" xmlns:a16="http://schemas.microsoft.com/office/drawing/2014/main" id="{BAE5BECF-0573-4609-ADFE-C97C66BF39D0}"/>
                  </a:ext>
                </a:extLst>
              </p:cNvPr>
              <p:cNvSpPr txBox="1"/>
              <p:nvPr/>
            </p:nvSpPr>
            <p:spPr>
              <a:xfrm>
                <a:off x="4662459" y="3733214"/>
                <a:ext cx="3132135" cy="261610"/>
              </a:xfrm>
              <a:prstGeom prst="rect">
                <a:avLst/>
              </a:prstGeom>
              <a:solidFill>
                <a:schemeClr val="accent2">
                  <a:lumMod val="75000"/>
                </a:schemeClr>
              </a:solidFill>
              <a:ln>
                <a:noFill/>
              </a:ln>
            </p:spPr>
            <p:txBody>
              <a:bodyPr wrap="square" rtlCol="0">
                <a:spAutoFit/>
              </a:bodyPr>
              <a:lstStyle/>
              <a:p>
                <a:pPr algn="ctr"/>
                <a:r>
                  <a:rPr lang="en-US" altLang="zh-CN" sz="1100" b="1" dirty="0">
                    <a:solidFill>
                      <a:schemeClr val="bg1"/>
                    </a:solidFill>
                    <a:latin typeface="微软雅黑" panose="020B0503020204020204" pitchFamily="34" charset="-122"/>
                    <a:ea typeface="微软雅黑" panose="020B0503020204020204" pitchFamily="34" charset="-122"/>
                  </a:rPr>
                  <a:t>ICRA 2018</a:t>
                </a:r>
                <a:r>
                  <a:rPr lang="zh-CN" altLang="en-US" sz="1100" b="1" dirty="0">
                    <a:solidFill>
                      <a:schemeClr val="bg1"/>
                    </a:solidFill>
                    <a:latin typeface="微软雅黑" panose="020B0503020204020204" pitchFamily="34" charset="-122"/>
                    <a:ea typeface="微软雅黑" panose="020B0503020204020204" pitchFamily="34" charset="-122"/>
                  </a:rPr>
                  <a:t>无人机最佳论文</a:t>
                </a:r>
                <a:r>
                  <a:rPr lang="en-US" altLang="zh-CN" sz="1100" b="1" dirty="0">
                    <a:solidFill>
                      <a:schemeClr val="bg1"/>
                    </a:solidFill>
                    <a:latin typeface="微软雅黑" panose="020B0503020204020204" pitchFamily="34" charset="-122"/>
                    <a:ea typeface="微软雅黑" panose="020B0503020204020204" pitchFamily="34" charset="-122"/>
                  </a:rPr>
                  <a:t>-</a:t>
                </a:r>
                <a:r>
                  <a:rPr lang="zh-CN" altLang="en-US" sz="1100" b="1" dirty="0">
                    <a:solidFill>
                      <a:schemeClr val="bg1"/>
                    </a:solidFill>
                    <a:latin typeface="微软雅黑" panose="020B0503020204020204" pitchFamily="34" charset="-122"/>
                    <a:ea typeface="微软雅黑" panose="020B0503020204020204" pitchFamily="34" charset="-122"/>
                  </a:rPr>
                  <a:t>多旋翼“飞龙</a:t>
                </a:r>
                <a:r>
                  <a:rPr lang="en-US" altLang="zh-CN" sz="1100" b="1" dirty="0">
                    <a:solidFill>
                      <a:schemeClr val="bg1"/>
                    </a:solidFill>
                    <a:latin typeface="微软雅黑" pitchFamily="34" charset="-122"/>
                    <a:ea typeface="微软雅黑" pitchFamily="34" charset="-122"/>
                  </a:rPr>
                  <a:t>”</a:t>
                </a:r>
                <a:r>
                  <a:rPr lang="en-US" altLang="zh-CN" sz="1100" baseline="30000" dirty="0">
                    <a:solidFill>
                      <a:schemeClr val="bg1"/>
                    </a:solidFill>
                    <a:latin typeface="微软雅黑" pitchFamily="34" charset="-122"/>
                    <a:ea typeface="微软雅黑" pitchFamily="34" charset="-122"/>
                  </a:rPr>
                  <a:t>[1]</a:t>
                </a:r>
                <a:endParaRPr lang="zh-CN" altLang="en-US" sz="1100" baseline="30000" dirty="0">
                  <a:solidFill>
                    <a:schemeClr val="bg1"/>
                  </a:solidFill>
                  <a:latin typeface="微软雅黑" pitchFamily="34" charset="-122"/>
                  <a:ea typeface="微软雅黑" pitchFamily="34" charset="-122"/>
                </a:endParaRPr>
              </a:p>
            </p:txBody>
          </p:sp>
        </p:grpSp>
        <p:sp>
          <p:nvSpPr>
            <p:cNvPr id="13" name="文本框 886">
              <a:extLst>
                <a:ext uri="{FF2B5EF4-FFF2-40B4-BE49-F238E27FC236}">
                  <a16:creationId xmlns="" xmlns:a16="http://schemas.microsoft.com/office/drawing/2014/main" id="{113749C3-CB80-4C5B-88D8-BE2324ABCE68}"/>
                </a:ext>
              </a:extLst>
            </p:cNvPr>
            <p:cNvSpPr txBox="1"/>
            <p:nvPr/>
          </p:nvSpPr>
          <p:spPr>
            <a:xfrm>
              <a:off x="4886868" y="4049754"/>
              <a:ext cx="3570732"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2. </a:t>
              </a:r>
              <a:r>
                <a:rPr lang="zh-CN" altLang="en-US" sz="1200" dirty="0">
                  <a:latin typeface="微软雅黑" panose="020B0503020204020204" pitchFamily="34" charset="-122"/>
                  <a:ea typeface="微软雅黑" panose="020B0503020204020204" pitchFamily="34" charset="-122"/>
                </a:rPr>
                <a:t>多旋翼无人机是研究的主流</a:t>
              </a:r>
              <a:endParaRPr lang="zh-CN" altLang="en-US" sz="1200" baseline="30000" dirty="0">
                <a:latin typeface="微软雅黑" pitchFamily="34" charset="-122"/>
                <a:ea typeface="微软雅黑" pitchFamily="34" charset="-122"/>
              </a:endParaRPr>
            </a:p>
          </p:txBody>
        </p:sp>
      </p:grpSp>
      <p:sp>
        <p:nvSpPr>
          <p:cNvPr id="8" name="灯片编号占位符 7"/>
          <p:cNvSpPr>
            <a:spLocks noGrp="1"/>
          </p:cNvSpPr>
          <p:nvPr>
            <p:ph type="sldNum" sz="quarter" idx="12"/>
          </p:nvPr>
        </p:nvSpPr>
        <p:spPr/>
        <p:txBody>
          <a:bodyPr/>
          <a:lstStyle/>
          <a:p>
            <a:r>
              <a:rPr lang="en-US" altLang="zh-CN" smtClean="0"/>
              <a:t>-</a:t>
            </a:r>
            <a:fld id="{3017F142-78A3-49C6-8140-979312A21E8F}" type="slidenum">
              <a:rPr lang="zh-CN" altLang="en-US" smtClean="0"/>
              <a:t>3</a:t>
            </a:fld>
            <a:r>
              <a:rPr lang="en-US" altLang="zh-CN" smtClean="0"/>
              <a:t>-</a:t>
            </a:r>
            <a:endParaRPr lang="zh-CN" altLang="en-US" dirty="0"/>
          </a:p>
        </p:txBody>
      </p:sp>
    </p:spTree>
    <p:extLst>
      <p:ext uri="{BB962C8B-B14F-4D97-AF65-F5344CB8AC3E}">
        <p14:creationId xmlns:p14="http://schemas.microsoft.com/office/powerpoint/2010/main" val="22257064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 xmlns:a16="http://schemas.microsoft.com/office/drawing/2014/main" id="{B93F5EC9-D889-48AC-9876-938E6AA9114D}"/>
              </a:ext>
            </a:extLst>
          </p:cNvPr>
          <p:cNvSpPr/>
          <p:nvPr/>
        </p:nvSpPr>
        <p:spPr>
          <a:xfrm>
            <a:off x="461988" y="1617423"/>
            <a:ext cx="8220021" cy="2449517"/>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自动控制和智能控制</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p"/>
            </a:pPr>
            <a:r>
              <a:rPr lang="zh-CN" altLang="en-US" b="1" dirty="0">
                <a:solidFill>
                  <a:prstClr val="black"/>
                </a:solidFill>
                <a:latin typeface="微软雅黑" panose="020B0503020204020204" pitchFamily="34" charset="-122"/>
                <a:ea typeface="微软雅黑" panose="020B0503020204020204" pitchFamily="34" charset="-122"/>
              </a:rPr>
              <a:t>自动控制</a:t>
            </a:r>
            <a:endParaRPr lang="en-US" altLang="zh-CN" b="1" dirty="0">
              <a:solidFill>
                <a:prstClr val="black"/>
              </a:solidFill>
              <a:latin typeface="微软雅黑" panose="020B0503020204020204" pitchFamily="34" charset="-122"/>
              <a:ea typeface="微软雅黑" panose="020B0503020204020204" pitchFamily="34" charset="-122"/>
            </a:endParaRPr>
          </a:p>
          <a:p>
            <a:pPr lvl="1">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强调应用智能技术实现半自主</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完全自主控制。如依靠图像识别及</a:t>
            </a:r>
            <a:r>
              <a:rPr lang="en-US" altLang="zh-CN" sz="1600" dirty="0">
                <a:solidFill>
                  <a:prstClr val="black"/>
                </a:solidFill>
                <a:latin typeface="微软雅黑" panose="020B0503020204020204" pitchFamily="34" charset="-122"/>
                <a:ea typeface="微软雅黑" panose="020B0503020204020204" pitchFamily="34" charset="-122"/>
              </a:rPr>
              <a:t>slam</a:t>
            </a:r>
            <a:r>
              <a:rPr lang="zh-CN" altLang="en-US" sz="1600" dirty="0">
                <a:solidFill>
                  <a:prstClr val="black"/>
                </a:solidFill>
                <a:latin typeface="微软雅黑" panose="020B0503020204020204" pitchFamily="34" charset="-122"/>
                <a:ea typeface="微软雅黑" panose="020B0503020204020204" pitchFamily="34" charset="-122"/>
              </a:rPr>
              <a:t>技术来定位。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p"/>
            </a:pPr>
            <a:r>
              <a:rPr lang="zh-CN" altLang="en-US" b="1" dirty="0">
                <a:solidFill>
                  <a:prstClr val="black"/>
                </a:solidFill>
                <a:latin typeface="微软雅黑" panose="020B0503020204020204" pitchFamily="34" charset="-122"/>
                <a:ea typeface="微软雅黑" panose="020B0503020204020204" pitchFamily="34" charset="-122"/>
              </a:rPr>
              <a:t>智能控制</a:t>
            </a:r>
            <a:endParaRPr lang="en-US" altLang="zh-CN" b="1" dirty="0">
              <a:solidFill>
                <a:prstClr val="black"/>
              </a:solidFill>
              <a:latin typeface="微软雅黑" panose="020B0503020204020204" pitchFamily="34" charset="-122"/>
              <a:ea typeface="微软雅黑" panose="020B0503020204020204" pitchFamily="34" charset="-122"/>
            </a:endParaRPr>
          </a:p>
          <a:p>
            <a:pPr lvl="1">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强调无人机作为飞行的智能体，具备自适应学习和智能的完成任务的能力。如个性化环境中无人机追踪。</a:t>
            </a:r>
          </a:p>
        </p:txBody>
      </p:sp>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 </a:t>
            </a:r>
            <a:r>
              <a:rPr lang="zh-CN" altLang="en-US" sz="2800" b="1" dirty="0">
                <a:solidFill>
                  <a:schemeClr val="bg1"/>
                </a:solidFill>
                <a:latin typeface="微软雅黑" panose="020B0503020204020204" pitchFamily="34" charset="-122"/>
                <a:ea typeface="微软雅黑" panose="020B0503020204020204" pitchFamily="34" charset="-122"/>
              </a:rPr>
              <a:t>智能无人机</a:t>
            </a:r>
            <a:endParaRPr lang="zh-CN" altLang="en-US" sz="2800" dirty="0"/>
          </a:p>
        </p:txBody>
      </p:sp>
      <p:sp>
        <p:nvSpPr>
          <p:cNvPr id="5" name="文本框 4">
            <a:extLst>
              <a:ext uri="{FF2B5EF4-FFF2-40B4-BE49-F238E27FC236}">
                <a16:creationId xmlns="" xmlns:a16="http://schemas.microsoft.com/office/drawing/2014/main" id="{07F38212-9F8A-4C6C-B24D-4C00ED9F9737}"/>
              </a:ext>
            </a:extLst>
          </p:cNvPr>
          <p:cNvSpPr txBox="1"/>
          <p:nvPr/>
        </p:nvSpPr>
        <p:spPr>
          <a:xfrm>
            <a:off x="627888" y="1138592"/>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无人机需要的智能</a:t>
            </a:r>
            <a:endParaRPr lang="en-US" altLang="zh-CN"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605390" y="4340316"/>
            <a:ext cx="7933215" cy="1974178"/>
            <a:chOff x="605390" y="4127414"/>
            <a:chExt cx="7933215" cy="1974178"/>
          </a:xfrm>
        </p:grpSpPr>
        <p:sp>
          <p:nvSpPr>
            <p:cNvPr id="10" name="文本框 886">
              <a:extLst>
                <a:ext uri="{FF2B5EF4-FFF2-40B4-BE49-F238E27FC236}">
                  <a16:creationId xmlns="" xmlns:a16="http://schemas.microsoft.com/office/drawing/2014/main" id="{113749C3-CB80-4C5B-88D8-BE2324ABCE68}"/>
                </a:ext>
              </a:extLst>
            </p:cNvPr>
            <p:cNvSpPr txBox="1"/>
            <p:nvPr/>
          </p:nvSpPr>
          <p:spPr>
            <a:xfrm>
              <a:off x="1557907" y="5824593"/>
              <a:ext cx="6028182"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3. </a:t>
              </a:r>
              <a:r>
                <a:rPr lang="zh-CN" altLang="en-US" sz="1200" dirty="0">
                  <a:latin typeface="微软雅黑" panose="020B0503020204020204" pitchFamily="34" charset="-122"/>
                  <a:ea typeface="微软雅黑" panose="020B0503020204020204" pitchFamily="34" charset="-122"/>
                </a:rPr>
                <a:t>无人机需要的智能控制是什么</a:t>
              </a:r>
            </a:p>
          </p:txBody>
        </p:sp>
        <p:grpSp>
          <p:nvGrpSpPr>
            <p:cNvPr id="6" name="组合 5"/>
            <p:cNvGrpSpPr/>
            <p:nvPr/>
          </p:nvGrpSpPr>
          <p:grpSpPr>
            <a:xfrm>
              <a:off x="605390" y="4127414"/>
              <a:ext cx="7933215" cy="1752692"/>
              <a:chOff x="605392" y="4230401"/>
              <a:chExt cx="7933215" cy="1752692"/>
            </a:xfrm>
          </p:grpSpPr>
          <p:grpSp>
            <p:nvGrpSpPr>
              <p:cNvPr id="3" name="组合 2"/>
              <p:cNvGrpSpPr/>
              <p:nvPr/>
            </p:nvGrpSpPr>
            <p:grpSpPr>
              <a:xfrm>
                <a:off x="605392" y="4230401"/>
                <a:ext cx="7933215" cy="1752692"/>
                <a:chOff x="1095375" y="4365478"/>
                <a:chExt cx="7214370" cy="1349523"/>
              </a:xfrm>
            </p:grpSpPr>
            <p:pic>
              <p:nvPicPr>
                <p:cNvPr id="2051" name="Picture 3" descr="D:\GitHub\phd\论文\论文3：智能无人机综述\PPT资源\无人机比赛结果.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0596" y="4365478"/>
                  <a:ext cx="2399149" cy="13495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GitHub\phd\论文\论文3：智能无人机综述\PPT资源\无人机比赛赛道.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5375" y="4365479"/>
                  <a:ext cx="2416072" cy="134952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1447" y="4365479"/>
                  <a:ext cx="2399149" cy="1349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文本框 7">
                <a:extLst>
                  <a:ext uri="{FF2B5EF4-FFF2-40B4-BE49-F238E27FC236}">
                    <a16:creationId xmlns="" xmlns:a16="http://schemas.microsoft.com/office/drawing/2014/main" id="{BAE5BECF-0573-4609-ADFE-C97C66BF39D0}"/>
                  </a:ext>
                </a:extLst>
              </p:cNvPr>
              <p:cNvSpPr txBox="1"/>
              <p:nvPr/>
            </p:nvSpPr>
            <p:spPr>
              <a:xfrm>
                <a:off x="627890" y="5391918"/>
                <a:ext cx="1943862" cy="430887"/>
              </a:xfrm>
              <a:prstGeom prst="rect">
                <a:avLst/>
              </a:prstGeom>
              <a:solidFill>
                <a:schemeClr val="accent1">
                  <a:lumMod val="75000"/>
                </a:schemeClr>
              </a:solidFill>
              <a:ln>
                <a:noFill/>
              </a:ln>
            </p:spPr>
            <p:txBody>
              <a:bodyPr wrap="square" rtlCol="0">
                <a:spAutoFit/>
              </a:bodyPr>
              <a:lstStyle/>
              <a:p>
                <a:pPr algn="ctr"/>
                <a:r>
                  <a:rPr lang="en-US" altLang="zh-CN" sz="1100" b="1" dirty="0">
                    <a:solidFill>
                      <a:schemeClr val="bg1"/>
                    </a:solidFill>
                    <a:latin typeface="微软雅黑" panose="020B0503020204020204" pitchFamily="34" charset="-122"/>
                    <a:ea typeface="微软雅黑" panose="020B0503020204020204" pitchFamily="34" charset="-122"/>
                  </a:rPr>
                  <a:t>2017</a:t>
                </a:r>
                <a:r>
                  <a:rPr lang="zh-CN" altLang="en-US" sz="1100" b="1" dirty="0">
                    <a:solidFill>
                      <a:schemeClr val="bg1"/>
                    </a:solidFill>
                    <a:latin typeface="微软雅黑" panose="020B0503020204020204" pitchFamily="34" charset="-122"/>
                    <a:ea typeface="微软雅黑" panose="020B0503020204020204" pitchFamily="34" charset="-122"/>
                  </a:rPr>
                  <a:t>年</a:t>
                </a:r>
                <a:r>
                  <a:rPr lang="en-US" altLang="zh-CN" sz="1100" b="1" dirty="0">
                    <a:solidFill>
                      <a:schemeClr val="bg1"/>
                    </a:solidFill>
                    <a:latin typeface="微软雅黑" panose="020B0503020204020204" pitchFamily="34" charset="-122"/>
                    <a:ea typeface="微软雅黑" panose="020B0503020204020204" pitchFamily="34" charset="-122"/>
                  </a:rPr>
                  <a:t>10</a:t>
                </a:r>
                <a:r>
                  <a:rPr lang="zh-CN" altLang="en-US" sz="1100" b="1" dirty="0">
                    <a:solidFill>
                      <a:schemeClr val="bg1"/>
                    </a:solidFill>
                    <a:latin typeface="微软雅黑" panose="020B0503020204020204" pitchFamily="34" charset="-122"/>
                    <a:ea typeface="微软雅黑" panose="020B0503020204020204" pitchFamily="34" charset="-122"/>
                  </a:rPr>
                  <a:t>月</a:t>
                </a:r>
                <a:r>
                  <a:rPr lang="en-US" altLang="zh-CN" sz="1100" b="1" dirty="0">
                    <a:solidFill>
                      <a:schemeClr val="bg1"/>
                    </a:solidFill>
                    <a:latin typeface="微软雅黑" panose="020B0503020204020204" pitchFamily="34" charset="-122"/>
                    <a:ea typeface="微软雅黑" panose="020B0503020204020204" pitchFamily="34" charset="-122"/>
                  </a:rPr>
                  <a:t>NASA</a:t>
                </a:r>
                <a:r>
                  <a:rPr lang="zh-CN" altLang="en-US" sz="1100" b="1" dirty="0">
                    <a:solidFill>
                      <a:schemeClr val="bg1"/>
                    </a:solidFill>
                    <a:latin typeface="微软雅黑" panose="020B0503020204020204" pitchFamily="34" charset="-122"/>
                    <a:ea typeface="微软雅黑" panose="020B0503020204020204" pitchFamily="34" charset="-122"/>
                  </a:rPr>
                  <a:t>“人 </a:t>
                </a:r>
                <a:r>
                  <a:rPr lang="en-US" altLang="zh-CN" sz="1100" b="1" dirty="0">
                    <a:solidFill>
                      <a:schemeClr val="bg1"/>
                    </a:solidFill>
                    <a:latin typeface="微软雅黑" panose="020B0503020204020204" pitchFamily="34" charset="-122"/>
                    <a:ea typeface="微软雅黑" panose="020B0503020204020204" pitchFamily="34" charset="-122"/>
                  </a:rPr>
                  <a:t>VS AI</a:t>
                </a:r>
                <a:r>
                  <a:rPr lang="zh-CN" altLang="en-US" sz="1100" b="1" dirty="0">
                    <a:solidFill>
                      <a:schemeClr val="bg1"/>
                    </a:solidFill>
                    <a:latin typeface="微软雅黑" panose="020B0503020204020204" pitchFamily="34" charset="-122"/>
                    <a:ea typeface="微软雅黑" panose="020B0503020204020204" pitchFamily="34" charset="-122"/>
                  </a:rPr>
                  <a:t>”竞赛，无人机落败。</a:t>
                </a:r>
              </a:p>
            </p:txBody>
          </p:sp>
        </p:grpSp>
      </p:grpSp>
      <p:sp>
        <p:nvSpPr>
          <p:cNvPr id="11" name="灯片编号占位符 10"/>
          <p:cNvSpPr>
            <a:spLocks noGrp="1"/>
          </p:cNvSpPr>
          <p:nvPr>
            <p:ph type="sldNum" sz="quarter" idx="12"/>
          </p:nvPr>
        </p:nvSpPr>
        <p:spPr/>
        <p:txBody>
          <a:bodyPr/>
          <a:lstStyle/>
          <a:p>
            <a:r>
              <a:rPr lang="en-US" altLang="zh-CN" smtClean="0"/>
              <a:t>-</a:t>
            </a:r>
            <a:fld id="{3017F142-78A3-49C6-8140-979312A21E8F}" type="slidenum">
              <a:rPr lang="zh-CN" altLang="en-US" smtClean="0"/>
              <a:t>4</a:t>
            </a:fld>
            <a:r>
              <a:rPr lang="en-US" altLang="zh-CN" smtClean="0"/>
              <a:t>-</a:t>
            </a:r>
            <a:endParaRPr lang="zh-CN" altLang="en-US" dirty="0"/>
          </a:p>
        </p:txBody>
      </p:sp>
    </p:spTree>
    <p:extLst>
      <p:ext uri="{BB962C8B-B14F-4D97-AF65-F5344CB8AC3E}">
        <p14:creationId xmlns:p14="http://schemas.microsoft.com/office/powerpoint/2010/main" val="19083921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 </a:t>
            </a:r>
            <a:r>
              <a:rPr lang="zh-CN" altLang="en-US" sz="2800" b="1" dirty="0">
                <a:solidFill>
                  <a:schemeClr val="bg1"/>
                </a:solidFill>
                <a:latin typeface="微软雅黑" panose="020B0503020204020204" pitchFamily="34" charset="-122"/>
                <a:ea typeface="微软雅黑" panose="020B0503020204020204" pitchFamily="34" charset="-122"/>
              </a:rPr>
              <a:t>智能无人机</a:t>
            </a:r>
            <a:endParaRPr lang="zh-CN" altLang="en-US" sz="2800" dirty="0"/>
          </a:p>
        </p:txBody>
      </p:sp>
      <p:sp>
        <p:nvSpPr>
          <p:cNvPr id="5" name="文本框 4">
            <a:extLst>
              <a:ext uri="{FF2B5EF4-FFF2-40B4-BE49-F238E27FC236}">
                <a16:creationId xmlns="" xmlns:a16="http://schemas.microsoft.com/office/drawing/2014/main" id="{07F38212-9F8A-4C6C-B24D-4C00ED9F9737}"/>
              </a:ext>
            </a:extLst>
          </p:cNvPr>
          <p:cNvSpPr txBox="1"/>
          <p:nvPr/>
        </p:nvSpPr>
        <p:spPr>
          <a:xfrm>
            <a:off x="627888" y="1138592"/>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无人机自主控制能力划分</a:t>
            </a:r>
            <a:r>
              <a:rPr lang="en-US" altLang="zh-CN" b="1" baseline="30000" dirty="0">
                <a:solidFill>
                  <a:prstClr val="black"/>
                </a:solidFill>
                <a:latin typeface="微软雅黑" panose="020B0503020204020204" pitchFamily="34" charset="-122"/>
                <a:ea typeface="微软雅黑" panose="020B0503020204020204" pitchFamily="34" charset="-122"/>
              </a:rPr>
              <a:t>[2]</a:t>
            </a:r>
            <a:endParaRPr lang="en-US" altLang="zh-CN" b="1" dirty="0">
              <a:latin typeface="微软雅黑" panose="020B0503020204020204" pitchFamily="34" charset="-122"/>
              <a:ea typeface="微软雅黑" panose="020B0503020204020204" pitchFamily="34" charset="-122"/>
            </a:endParaRPr>
          </a:p>
        </p:txBody>
      </p:sp>
      <p:graphicFrame>
        <p:nvGraphicFramePr>
          <p:cNvPr id="16" name="表格 15">
            <a:extLst>
              <a:ext uri="{FF2B5EF4-FFF2-40B4-BE49-F238E27FC236}">
                <a16:creationId xmlns="" xmlns:a16="http://schemas.microsoft.com/office/drawing/2014/main" id="{DEC20576-B53D-44AF-9EF0-6000537DE354}"/>
              </a:ext>
            </a:extLst>
          </p:cNvPr>
          <p:cNvGraphicFramePr>
            <a:graphicFrameLocks noGrp="1"/>
          </p:cNvGraphicFramePr>
          <p:nvPr>
            <p:extLst>
              <p:ext uri="{D42A27DB-BD31-4B8C-83A1-F6EECF244321}">
                <p14:modId xmlns:p14="http://schemas.microsoft.com/office/powerpoint/2010/main" val="3636570843"/>
              </p:ext>
            </p:extLst>
          </p:nvPr>
        </p:nvGraphicFramePr>
        <p:xfrm>
          <a:off x="896812" y="1776483"/>
          <a:ext cx="7785197" cy="4211088"/>
        </p:xfrm>
        <a:graphic>
          <a:graphicData uri="http://schemas.openxmlformats.org/drawingml/2006/table">
            <a:tbl>
              <a:tblPr firstRow="1" bandRow="1">
                <a:tableStyleId>{2D5ABB26-0587-4C30-8999-92F81FD0307C}</a:tableStyleId>
              </a:tblPr>
              <a:tblGrid>
                <a:gridCol w="637050">
                  <a:extLst>
                    <a:ext uri="{9D8B030D-6E8A-4147-A177-3AD203B41FA5}">
                      <a16:colId xmlns="" xmlns:a16="http://schemas.microsoft.com/office/drawing/2014/main" val="1400717935"/>
                    </a:ext>
                  </a:extLst>
                </a:gridCol>
                <a:gridCol w="1573824">
                  <a:extLst>
                    <a:ext uri="{9D8B030D-6E8A-4147-A177-3AD203B41FA5}">
                      <a16:colId xmlns="" xmlns:a16="http://schemas.microsoft.com/office/drawing/2014/main" val="3732306439"/>
                    </a:ext>
                  </a:extLst>
                </a:gridCol>
                <a:gridCol w="5574323">
                  <a:extLst>
                    <a:ext uri="{9D8B030D-6E8A-4147-A177-3AD203B41FA5}">
                      <a16:colId xmlns="" xmlns:a16="http://schemas.microsoft.com/office/drawing/2014/main" val="2887702970"/>
                    </a:ext>
                  </a:extLst>
                </a:gridCol>
              </a:tblGrid>
              <a:tr h="367239">
                <a:tc>
                  <a:txBody>
                    <a:bodyPr/>
                    <a:lstStyle/>
                    <a:p>
                      <a:pPr algn="ctr"/>
                      <a:r>
                        <a:rPr lang="zh-CN" altLang="en-US" sz="1400" b="1" dirty="0">
                          <a:latin typeface="微软雅黑" panose="020B0503020204020204" pitchFamily="34" charset="-122"/>
                          <a:ea typeface="微软雅黑" panose="020B0503020204020204" pitchFamily="34" charset="-122"/>
                        </a:rPr>
                        <a:t>等级</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名称</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描述</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972863064"/>
                  </a:ext>
                </a:extLst>
              </a:tr>
              <a:tr h="296177">
                <a:tc>
                  <a:txBody>
                    <a:bodyPr/>
                    <a:lstStyle/>
                    <a:p>
                      <a:pPr algn="ctr"/>
                      <a:r>
                        <a:rPr lang="en-US" altLang="zh-CN" sz="1200" b="1" dirty="0">
                          <a:solidFill>
                            <a:schemeClr val="bg1"/>
                          </a:solidFill>
                          <a:latin typeface="微软雅黑 Light" panose="020B0502040204020203" pitchFamily="34" charset="-122"/>
                          <a:ea typeface="微软雅黑 Light" panose="020B0502040204020203" pitchFamily="34" charset="-122"/>
                        </a:rPr>
                        <a:t>1</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a:txBody>
                  <a:tcPr marT="46800" anchor="ct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zh-CN" altLang="en-US" sz="1200" dirty="0">
                          <a:solidFill>
                            <a:schemeClr val="tx1"/>
                          </a:solidFill>
                          <a:latin typeface="微软雅黑 Light" panose="020B0502040204020203" pitchFamily="34" charset="-122"/>
                          <a:ea typeface="微软雅黑 Light" panose="020B0502040204020203" pitchFamily="34" charset="-122"/>
                        </a:rPr>
                        <a:t>遥控驾驶</a:t>
                      </a:r>
                    </a:p>
                  </a:txBody>
                  <a:tcPr marT="46800" anchor="ctr">
                    <a:lnT w="12700" cap="flat" cmpd="sng" algn="ctr">
                      <a:solidFill>
                        <a:schemeClr val="tx1"/>
                      </a:solidFill>
                      <a:prstDash val="solid"/>
                      <a:round/>
                      <a:headEnd type="none" w="med" len="med"/>
                      <a:tailEnd type="none" w="med" len="med"/>
                    </a:lnT>
                    <a:noFill/>
                  </a:tcPr>
                </a:tc>
                <a:tc>
                  <a:txBody>
                    <a:bodyPr/>
                    <a:lstStyle/>
                    <a:p>
                      <a:r>
                        <a:rPr lang="zh-CN" altLang="en-US" sz="1200" dirty="0">
                          <a:solidFill>
                            <a:schemeClr val="tx1"/>
                          </a:solidFill>
                          <a:latin typeface="微软雅黑 Light" panose="020B0502040204020203" pitchFamily="34" charset="-122"/>
                          <a:ea typeface="微软雅黑 Light" panose="020B0502040204020203" pitchFamily="34" charset="-122"/>
                        </a:rPr>
                        <a:t>无人机的各种行为完全依靠人的操作。</a:t>
                      </a:r>
                    </a:p>
                  </a:txBody>
                  <a:tcPr marT="46800" anchor="ctr">
                    <a:lnT w="12700" cap="flat" cmpd="sng" algn="ctr">
                      <a:solidFill>
                        <a:schemeClr val="tx1"/>
                      </a:solidFill>
                      <a:prstDash val="solid"/>
                      <a:round/>
                      <a:headEnd type="none" w="med" len="med"/>
                      <a:tailEnd type="none" w="med" len="med"/>
                    </a:lnT>
                    <a:noFill/>
                  </a:tcPr>
                </a:tc>
                <a:extLst>
                  <a:ext uri="{0D108BD9-81ED-4DB2-BD59-A6C34878D82A}">
                    <a16:rowId xmlns="" xmlns:a16="http://schemas.microsoft.com/office/drawing/2014/main" val="4268815789"/>
                  </a:ext>
                </a:extLst>
              </a:tr>
              <a:tr h="367239">
                <a:tc>
                  <a:txBody>
                    <a:bodyPr/>
                    <a:lstStyle/>
                    <a:p>
                      <a:pPr algn="ctr"/>
                      <a:r>
                        <a:rPr lang="en-US" altLang="zh-CN" sz="1200" b="1" dirty="0">
                          <a:solidFill>
                            <a:schemeClr val="bg1"/>
                          </a:solidFill>
                          <a:latin typeface="微软雅黑 Light" panose="020B0502040204020203" pitchFamily="34" charset="-122"/>
                          <a:ea typeface="微软雅黑 Light" panose="020B0502040204020203" pitchFamily="34" charset="-122"/>
                        </a:rPr>
                        <a:t>2</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a:txBody>
                  <a:tcPr marT="468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a:txBody>
                    <a:bodyPr/>
                    <a:lstStyle/>
                    <a:p>
                      <a:pPr algn="ctr"/>
                      <a:r>
                        <a:rPr lang="zh-CN" altLang="en-US" sz="1200" dirty="0">
                          <a:solidFill>
                            <a:schemeClr val="tx1"/>
                          </a:solidFill>
                          <a:latin typeface="微软雅黑 Light" panose="020B0502040204020203" pitchFamily="34" charset="-122"/>
                          <a:ea typeface="微软雅黑 Light" panose="020B0502040204020203" pitchFamily="34" charset="-122"/>
                        </a:rPr>
                        <a:t>实时故障诊断</a:t>
                      </a:r>
                    </a:p>
                  </a:txBody>
                  <a:tcPr marT="46800" anchor="ctr">
                    <a:noFill/>
                  </a:tcPr>
                </a:tc>
                <a:tc>
                  <a:txBody>
                    <a:bodyPr/>
                    <a:lstStyle/>
                    <a:p>
                      <a:r>
                        <a:rPr lang="zh-CN" altLang="en-US" sz="1200" dirty="0">
                          <a:solidFill>
                            <a:schemeClr val="tx1"/>
                          </a:solidFill>
                          <a:latin typeface="微软雅黑 Light" panose="020B0502040204020203" pitchFamily="34" charset="-122"/>
                          <a:ea typeface="微软雅黑 Light" panose="020B0502040204020203" pitchFamily="34" charset="-122"/>
                        </a:rPr>
                        <a:t>无人机可以完成预编程任务，并能实时反馈无人机工作状态。</a:t>
                      </a:r>
                    </a:p>
                  </a:txBody>
                  <a:tcPr marT="46800" anchor="ctr">
                    <a:noFill/>
                  </a:tcPr>
                </a:tc>
                <a:extLst>
                  <a:ext uri="{0D108BD9-81ED-4DB2-BD59-A6C34878D82A}">
                    <a16:rowId xmlns="" xmlns:a16="http://schemas.microsoft.com/office/drawing/2014/main" val="2540451944"/>
                  </a:ext>
                </a:extLst>
              </a:tr>
              <a:tr h="367239">
                <a:tc>
                  <a:txBody>
                    <a:bodyPr/>
                    <a:lstStyle/>
                    <a:p>
                      <a:pPr algn="ctr"/>
                      <a:r>
                        <a:rPr lang="en-US" altLang="zh-CN" sz="1200" b="1" dirty="0">
                          <a:solidFill>
                            <a:schemeClr val="bg1"/>
                          </a:solidFill>
                          <a:latin typeface="微软雅黑 Light" panose="020B0502040204020203" pitchFamily="34" charset="-122"/>
                          <a:ea typeface="微软雅黑 Light" panose="020B0502040204020203" pitchFamily="34" charset="-122"/>
                        </a:rPr>
                        <a:t>3</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a:txBody>
                  <a:tcPr marT="468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a:txBody>
                    <a:bodyPr/>
                    <a:lstStyle/>
                    <a:p>
                      <a:pPr algn="ctr"/>
                      <a:r>
                        <a:rPr lang="zh-CN" altLang="en-US" sz="1200" dirty="0">
                          <a:solidFill>
                            <a:schemeClr val="tx1"/>
                          </a:solidFill>
                          <a:latin typeface="微软雅黑 Light" panose="020B0502040204020203" pitchFamily="34" charset="-122"/>
                          <a:ea typeface="微软雅黑 Light" panose="020B0502040204020203" pitchFamily="34" charset="-122"/>
                        </a:rPr>
                        <a:t>适应故障和飞行条件</a:t>
                      </a:r>
                    </a:p>
                  </a:txBody>
                  <a:tcPr marT="46800" anchor="ctr">
                    <a:noFill/>
                  </a:tcPr>
                </a:tc>
                <a:tc>
                  <a:txBody>
                    <a:bodyPr/>
                    <a:lstStyle/>
                    <a:p>
                      <a:r>
                        <a:rPr lang="zh-CN" altLang="en-US" sz="1200" dirty="0">
                          <a:solidFill>
                            <a:schemeClr val="tx1"/>
                          </a:solidFill>
                          <a:latin typeface="微软雅黑 Light" panose="020B0502040204020203" pitchFamily="34" charset="-122"/>
                          <a:ea typeface="微软雅黑 Light" panose="020B0502040204020203" pitchFamily="34" charset="-122"/>
                        </a:rPr>
                        <a:t>无人机具备一定的冗余能力，适应一部分故障和外界环境变化，能完成既定任务。</a:t>
                      </a:r>
                    </a:p>
                  </a:txBody>
                  <a:tcPr marT="46800" anchor="ctr">
                    <a:noFill/>
                  </a:tcPr>
                </a:tc>
                <a:extLst>
                  <a:ext uri="{0D108BD9-81ED-4DB2-BD59-A6C34878D82A}">
                    <a16:rowId xmlns="" xmlns:a16="http://schemas.microsoft.com/office/drawing/2014/main" val="171982132"/>
                  </a:ext>
                </a:extLst>
              </a:tr>
              <a:tr h="478510">
                <a:tc>
                  <a:txBody>
                    <a:bodyPr/>
                    <a:lstStyle/>
                    <a:p>
                      <a:pPr algn="ctr"/>
                      <a:r>
                        <a:rPr lang="en-US" altLang="zh-CN" sz="1200" b="1" dirty="0">
                          <a:solidFill>
                            <a:schemeClr val="bg1"/>
                          </a:solidFill>
                          <a:latin typeface="微软雅黑 Light" panose="020B0502040204020203" pitchFamily="34" charset="-122"/>
                          <a:ea typeface="微软雅黑 Light" panose="020B0502040204020203" pitchFamily="34" charset="-122"/>
                        </a:rPr>
                        <a:t>4</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a:txBody>
                  <a:tcPr marT="468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机上航线重规划</a:t>
                      </a:r>
                    </a:p>
                  </a:txBody>
                  <a:tcPr marT="46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1">
                        <a:lumMod val="75000"/>
                      </a:schemeClr>
                    </a:solidFill>
                  </a:tcPr>
                </a:tc>
                <a:tc>
                  <a:txBody>
                    <a:bodyPr/>
                    <a:lstStyle/>
                    <a:p>
                      <a:r>
                        <a:rPr lang="zh-CN" altLang="en-US" sz="1200" b="1" dirty="0">
                          <a:solidFill>
                            <a:schemeClr val="bg1"/>
                          </a:solidFill>
                          <a:latin typeface="微软雅黑 Light" panose="020B0502040204020203" pitchFamily="34" charset="-122"/>
                          <a:ea typeface="微软雅黑 Light" panose="020B0502040204020203" pitchFamily="34" charset="-122"/>
                        </a:rPr>
                        <a:t>无人机在飞行过程中能对地面威胁做出反应，重新规划航线以躲避威胁，仍能够完成既定任务，具备一定的智能。</a:t>
                      </a:r>
                    </a:p>
                  </a:txBody>
                  <a:tcPr marT="46800" anchor="ctr">
                    <a:lnL w="12700" cap="flat" cmpd="sng" algn="ctr">
                      <a:solidFill>
                        <a:schemeClr val="bg1"/>
                      </a:solidFill>
                      <a:prstDash val="solid"/>
                      <a:round/>
                      <a:headEnd type="none" w="med" len="med"/>
                      <a:tailEnd type="none" w="med" len="med"/>
                    </a:lnL>
                    <a:solidFill>
                      <a:schemeClr val="accent1">
                        <a:lumMod val="75000"/>
                      </a:schemeClr>
                    </a:solidFill>
                  </a:tcPr>
                </a:tc>
                <a:extLst>
                  <a:ext uri="{0D108BD9-81ED-4DB2-BD59-A6C34878D82A}">
                    <a16:rowId xmlns="" xmlns:a16="http://schemas.microsoft.com/office/drawing/2014/main" val="3808885322"/>
                  </a:ext>
                </a:extLst>
              </a:tr>
              <a:tr h="367239">
                <a:tc>
                  <a:txBody>
                    <a:bodyPr/>
                    <a:lstStyle/>
                    <a:p>
                      <a:pPr algn="ctr"/>
                      <a:r>
                        <a:rPr lang="en-US" altLang="zh-CN" sz="1200" b="1" dirty="0">
                          <a:solidFill>
                            <a:schemeClr val="bg1"/>
                          </a:solidFill>
                          <a:latin typeface="微软雅黑 Light" panose="020B0502040204020203" pitchFamily="34" charset="-122"/>
                          <a:ea typeface="微软雅黑 Light" panose="020B0502040204020203" pitchFamily="34" charset="-122"/>
                        </a:rPr>
                        <a:t>5</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a:txBody>
                  <a:tcPr marT="468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ctr"/>
                      <a:r>
                        <a:rPr lang="zh-CN" altLang="en-US" sz="1200" dirty="0">
                          <a:solidFill>
                            <a:schemeClr val="tx1"/>
                          </a:solidFill>
                          <a:latin typeface="微软雅黑 Light" panose="020B0502040204020203" pitchFamily="34" charset="-122"/>
                          <a:ea typeface="微软雅黑 Light" panose="020B0502040204020203" pitchFamily="34" charset="-122"/>
                        </a:rPr>
                        <a:t>多机协调</a:t>
                      </a:r>
                    </a:p>
                  </a:txBody>
                  <a:tcPr marT="46800" anchor="ctr">
                    <a:noFill/>
                  </a:tcPr>
                </a:tc>
                <a:tc>
                  <a:txBody>
                    <a:bodyPr/>
                    <a:lstStyle/>
                    <a:p>
                      <a:r>
                        <a:rPr lang="zh-CN" altLang="en-US" sz="1200" dirty="0">
                          <a:solidFill>
                            <a:schemeClr val="tx1"/>
                          </a:solidFill>
                          <a:latin typeface="微软雅黑 Light" panose="020B0502040204020203" pitchFamily="34" charset="-122"/>
                          <a:ea typeface="微软雅黑 Light" panose="020B0502040204020203" pitchFamily="34" charset="-122"/>
                        </a:rPr>
                        <a:t>多架无人机在执行任务过程中，可以根据各机的情况和任务，进行协商和最优任务分解。</a:t>
                      </a:r>
                    </a:p>
                  </a:txBody>
                  <a:tcPr marT="46800" anchor="ctr">
                    <a:noFill/>
                  </a:tcPr>
                </a:tc>
                <a:extLst>
                  <a:ext uri="{0D108BD9-81ED-4DB2-BD59-A6C34878D82A}">
                    <a16:rowId xmlns="" xmlns:a16="http://schemas.microsoft.com/office/drawing/2014/main" val="2057040266"/>
                  </a:ext>
                </a:extLst>
              </a:tr>
              <a:tr h="478510">
                <a:tc>
                  <a:txBody>
                    <a:bodyPr/>
                    <a:lstStyle/>
                    <a:p>
                      <a:pPr algn="ctr"/>
                      <a:r>
                        <a:rPr lang="en-US" altLang="zh-CN" sz="1200" b="1" dirty="0">
                          <a:solidFill>
                            <a:schemeClr val="bg1"/>
                          </a:solidFill>
                          <a:latin typeface="微软雅黑 Light" panose="020B0502040204020203" pitchFamily="34" charset="-122"/>
                          <a:ea typeface="微软雅黑 Light" panose="020B0502040204020203" pitchFamily="34" charset="-122"/>
                        </a:rPr>
                        <a:t>6</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a:txBody>
                  <a:tcPr marT="468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ctr"/>
                      <a:r>
                        <a:rPr lang="zh-CN" altLang="en-US" sz="1200" dirty="0">
                          <a:solidFill>
                            <a:schemeClr val="tx1"/>
                          </a:solidFill>
                          <a:latin typeface="微软雅黑 Light" panose="020B0502040204020203" pitchFamily="34" charset="-122"/>
                          <a:ea typeface="微软雅黑 Light" panose="020B0502040204020203" pitchFamily="34" charset="-122"/>
                        </a:rPr>
                        <a:t>多机战术重规划</a:t>
                      </a:r>
                    </a:p>
                  </a:txBody>
                  <a:tcPr marT="46800" anchor="ctr">
                    <a:noFill/>
                  </a:tcPr>
                </a:tc>
                <a:tc>
                  <a:txBody>
                    <a:bodyPr/>
                    <a:lstStyle/>
                    <a:p>
                      <a:r>
                        <a:rPr lang="zh-CN" altLang="en-US" sz="1200" dirty="0">
                          <a:solidFill>
                            <a:schemeClr val="tx1"/>
                          </a:solidFill>
                          <a:latin typeface="微软雅黑 Light" panose="020B0502040204020203" pitchFamily="34" charset="-122"/>
                          <a:ea typeface="微软雅黑 Light" panose="020B0502040204020203" pitchFamily="34" charset="-122"/>
                        </a:rPr>
                        <a:t>具备多机应对突然威胁目标的功能，并对该目标和已有威胁进行排序，进行任务分配，并与其他系统分享态势信息。</a:t>
                      </a:r>
                    </a:p>
                  </a:txBody>
                  <a:tcPr marT="46800" anchor="ctr">
                    <a:noFill/>
                  </a:tcPr>
                </a:tc>
                <a:extLst>
                  <a:ext uri="{0D108BD9-81ED-4DB2-BD59-A6C34878D82A}">
                    <a16:rowId xmlns="" xmlns:a16="http://schemas.microsoft.com/office/drawing/2014/main" val="1859793396"/>
                  </a:ext>
                </a:extLst>
              </a:tr>
              <a:tr h="367239">
                <a:tc>
                  <a:txBody>
                    <a:bodyPr/>
                    <a:lstStyle/>
                    <a:p>
                      <a:pPr algn="ctr"/>
                      <a:r>
                        <a:rPr lang="en-US" altLang="zh-CN" sz="1200" b="1" dirty="0">
                          <a:solidFill>
                            <a:schemeClr val="bg1"/>
                          </a:solidFill>
                          <a:latin typeface="微软雅黑 Light" panose="020B0502040204020203" pitchFamily="34" charset="-122"/>
                          <a:ea typeface="微软雅黑 Light" panose="020B0502040204020203" pitchFamily="34" charset="-122"/>
                        </a:rPr>
                        <a:t>7</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a:txBody>
                  <a:tcPr marT="468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ctr"/>
                      <a:r>
                        <a:rPr lang="zh-CN" altLang="en-US" sz="1200" dirty="0">
                          <a:solidFill>
                            <a:schemeClr val="tx1"/>
                          </a:solidFill>
                          <a:latin typeface="微软雅黑 Light" panose="020B0502040204020203" pitchFamily="34" charset="-122"/>
                          <a:ea typeface="微软雅黑 Light" panose="020B0502040204020203" pitchFamily="34" charset="-122"/>
                        </a:rPr>
                        <a:t>多机战术目标</a:t>
                      </a:r>
                    </a:p>
                  </a:txBody>
                  <a:tcPr marT="46800" anchor="ctr">
                    <a:noFill/>
                  </a:tcPr>
                </a:tc>
                <a:tc>
                  <a:txBody>
                    <a:bodyPr/>
                    <a:lstStyle/>
                    <a:p>
                      <a:r>
                        <a:rPr lang="zh-CN" altLang="en-US" sz="1200" dirty="0">
                          <a:solidFill>
                            <a:schemeClr val="tx1"/>
                          </a:solidFill>
                          <a:latin typeface="微软雅黑 Light" panose="020B0502040204020203" pitchFamily="34" charset="-122"/>
                          <a:ea typeface="微软雅黑 Light" panose="020B0502040204020203" pitchFamily="34" charset="-122"/>
                        </a:rPr>
                        <a:t>在执行任务的多架无人机中有一架核心无人机负责战术任务分配。</a:t>
                      </a:r>
                    </a:p>
                  </a:txBody>
                  <a:tcPr marT="46800" anchor="ctr">
                    <a:noFill/>
                  </a:tcPr>
                </a:tc>
                <a:extLst>
                  <a:ext uri="{0D108BD9-81ED-4DB2-BD59-A6C34878D82A}">
                    <a16:rowId xmlns="" xmlns:a16="http://schemas.microsoft.com/office/drawing/2014/main" val="2402463124"/>
                  </a:ext>
                </a:extLst>
              </a:tr>
              <a:tr h="367239">
                <a:tc>
                  <a:txBody>
                    <a:bodyPr/>
                    <a:lstStyle/>
                    <a:p>
                      <a:pPr algn="ctr"/>
                      <a:r>
                        <a:rPr lang="en-US" altLang="zh-CN" sz="1200" b="1" dirty="0">
                          <a:solidFill>
                            <a:schemeClr val="bg1"/>
                          </a:solidFill>
                          <a:latin typeface="微软雅黑 Light" panose="020B0502040204020203" pitchFamily="34" charset="-122"/>
                          <a:ea typeface="微软雅黑 Light" panose="020B0502040204020203" pitchFamily="34" charset="-122"/>
                        </a:rPr>
                        <a:t>8</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a:txBody>
                  <a:tcPr marT="468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ctr"/>
                      <a:r>
                        <a:rPr lang="zh-CN" altLang="en-US" sz="1200" dirty="0">
                          <a:solidFill>
                            <a:schemeClr val="tx1"/>
                          </a:solidFill>
                          <a:latin typeface="微软雅黑 Light" panose="020B0502040204020203" pitchFamily="34" charset="-122"/>
                          <a:ea typeface="微软雅黑 Light" panose="020B0502040204020203" pitchFamily="34" charset="-122"/>
                        </a:rPr>
                        <a:t>分布式控制</a:t>
                      </a:r>
                    </a:p>
                  </a:txBody>
                  <a:tcPr marT="46800" anchor="ctr">
                    <a:noFill/>
                  </a:tcPr>
                </a:tc>
                <a:tc>
                  <a:txBody>
                    <a:bodyPr/>
                    <a:lstStyle/>
                    <a:p>
                      <a:r>
                        <a:rPr lang="zh-CN" altLang="en-US" sz="1200" dirty="0">
                          <a:solidFill>
                            <a:schemeClr val="tx1"/>
                          </a:solidFill>
                          <a:latin typeface="微软雅黑 Light" panose="020B0502040204020203" pitchFamily="34" charset="-122"/>
                          <a:ea typeface="微软雅黑 Light" panose="020B0502040204020203" pitchFamily="34" charset="-122"/>
                        </a:rPr>
                        <a:t>多架无人机中没有核心，采用分布式架构，并且有多个多无人机团队在执行任务。</a:t>
                      </a:r>
                    </a:p>
                  </a:txBody>
                  <a:tcPr marT="46800" anchor="ctr">
                    <a:noFill/>
                  </a:tcPr>
                </a:tc>
                <a:extLst>
                  <a:ext uri="{0D108BD9-81ED-4DB2-BD59-A6C34878D82A}">
                    <a16:rowId xmlns="" xmlns:a16="http://schemas.microsoft.com/office/drawing/2014/main" val="3610140029"/>
                  </a:ext>
                </a:extLst>
              </a:tr>
              <a:tr h="367239">
                <a:tc>
                  <a:txBody>
                    <a:bodyPr/>
                    <a:lstStyle/>
                    <a:p>
                      <a:pPr algn="ctr"/>
                      <a:r>
                        <a:rPr lang="en-US" altLang="zh-CN" sz="1200" b="1" dirty="0">
                          <a:solidFill>
                            <a:schemeClr val="bg1"/>
                          </a:solidFill>
                          <a:latin typeface="微软雅黑 Light" panose="020B0502040204020203" pitchFamily="34" charset="-122"/>
                          <a:ea typeface="微软雅黑 Light" panose="020B0502040204020203" pitchFamily="34" charset="-122"/>
                        </a:rPr>
                        <a:t>9</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a:txBody>
                  <a:tcPr marT="468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ctr"/>
                      <a:r>
                        <a:rPr lang="zh-CN" altLang="en-US" sz="1200" dirty="0">
                          <a:solidFill>
                            <a:schemeClr val="tx1"/>
                          </a:solidFill>
                          <a:latin typeface="微软雅黑 Light" panose="020B0502040204020203" pitchFamily="34" charset="-122"/>
                          <a:ea typeface="微软雅黑 Light" panose="020B0502040204020203" pitchFamily="34" charset="-122"/>
                        </a:rPr>
                        <a:t>多机战略目标</a:t>
                      </a:r>
                    </a:p>
                  </a:txBody>
                  <a:tcPr marT="46800" anchor="ctr">
                    <a:noFill/>
                  </a:tcPr>
                </a:tc>
                <a:tc>
                  <a:txBody>
                    <a:bodyPr/>
                    <a:lstStyle/>
                    <a:p>
                      <a:r>
                        <a:rPr lang="zh-CN" altLang="en-US" sz="1200" dirty="0">
                          <a:solidFill>
                            <a:schemeClr val="tx1"/>
                          </a:solidFill>
                          <a:latin typeface="微软雅黑 Light" panose="020B0502040204020203" pitchFamily="34" charset="-122"/>
                          <a:ea typeface="微软雅黑 Light" panose="020B0502040204020203" pitchFamily="34" charset="-122"/>
                        </a:rPr>
                        <a:t>多架无人机在几乎没有人的帮助下完成战略目标，但需要有人类的监督。</a:t>
                      </a:r>
                    </a:p>
                  </a:txBody>
                  <a:tcPr marT="46800" anchor="ctr">
                    <a:noFill/>
                  </a:tcPr>
                </a:tc>
                <a:extLst>
                  <a:ext uri="{0D108BD9-81ED-4DB2-BD59-A6C34878D82A}">
                    <a16:rowId xmlns="" xmlns:a16="http://schemas.microsoft.com/office/drawing/2014/main" val="4210880427"/>
                  </a:ext>
                </a:extLst>
              </a:tr>
              <a:tr h="296177">
                <a:tc>
                  <a:txBody>
                    <a:bodyPr/>
                    <a:lstStyle/>
                    <a:p>
                      <a:pPr algn="ctr"/>
                      <a:r>
                        <a:rPr lang="en-US" altLang="zh-CN" sz="1200" b="1" dirty="0">
                          <a:solidFill>
                            <a:schemeClr val="bg1"/>
                          </a:solidFill>
                          <a:latin typeface="微软雅黑 Light" panose="020B0502040204020203" pitchFamily="34" charset="-122"/>
                          <a:ea typeface="微软雅黑 Light" panose="020B0502040204020203" pitchFamily="34" charset="-122"/>
                        </a:rPr>
                        <a:t>10</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a:txBody>
                  <a:tcPr marT="46800" anchor="ct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zh-CN" altLang="en-US" sz="1200" dirty="0">
                          <a:solidFill>
                            <a:schemeClr val="tx1"/>
                          </a:solidFill>
                          <a:latin typeface="微软雅黑 Light" panose="020B0502040204020203" pitchFamily="34" charset="-122"/>
                          <a:ea typeface="微软雅黑 Light" panose="020B0502040204020203" pitchFamily="34" charset="-122"/>
                        </a:rPr>
                        <a:t>全自主蜂群</a:t>
                      </a:r>
                    </a:p>
                  </a:txBody>
                  <a:tcPr marT="46800" anchor="ctr">
                    <a:lnB w="38100" cap="flat" cmpd="sng" algn="ctr">
                      <a:solidFill>
                        <a:schemeClr val="tx1"/>
                      </a:solidFill>
                      <a:prstDash val="solid"/>
                      <a:round/>
                      <a:headEnd type="none" w="med" len="med"/>
                      <a:tailEnd type="none" w="med" len="med"/>
                    </a:lnB>
                    <a:noFill/>
                  </a:tcPr>
                </a:tc>
                <a:tc>
                  <a:txBody>
                    <a:bodyPr/>
                    <a:lstStyle/>
                    <a:p>
                      <a:r>
                        <a:rPr lang="zh-CN" altLang="en-US" sz="1200" dirty="0">
                          <a:solidFill>
                            <a:schemeClr val="tx1"/>
                          </a:solidFill>
                          <a:latin typeface="微软雅黑 Light" panose="020B0502040204020203" pitchFamily="34" charset="-122"/>
                          <a:ea typeface="微软雅黑 Light" panose="020B0502040204020203" pitchFamily="34" charset="-122"/>
                        </a:rPr>
                        <a:t>人类对无人机的工作几乎不作指导，但仍然拥有最高权限。</a:t>
                      </a:r>
                    </a:p>
                  </a:txBody>
                  <a:tcPr marT="46800" anchor="ctr">
                    <a:lnB w="381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931586979"/>
                  </a:ext>
                </a:extLst>
              </a:tr>
            </a:tbl>
          </a:graphicData>
        </a:graphic>
      </p:graphicFrame>
      <p:sp>
        <p:nvSpPr>
          <p:cNvPr id="11" name="文本框 10">
            <a:extLst>
              <a:ext uri="{FF2B5EF4-FFF2-40B4-BE49-F238E27FC236}">
                <a16:creationId xmlns="" xmlns:a16="http://schemas.microsoft.com/office/drawing/2014/main" id="{8B10C286-2BA0-46D7-B3CC-635D9026CA26}"/>
              </a:ext>
            </a:extLst>
          </p:cNvPr>
          <p:cNvSpPr txBox="1"/>
          <p:nvPr/>
        </p:nvSpPr>
        <p:spPr>
          <a:xfrm>
            <a:off x="422026" y="2152509"/>
            <a:ext cx="545122" cy="307777"/>
          </a:xfrm>
          <a:prstGeom prst="rect">
            <a:avLst/>
          </a:prstGeom>
          <a:noFill/>
        </p:spPr>
        <p:txBody>
          <a:bodyPr wrap="square" rtlCol="0">
            <a:spAutoFit/>
          </a:bodyPr>
          <a:lstStyle/>
          <a:p>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手动</a:t>
            </a:r>
          </a:p>
        </p:txBody>
      </p:sp>
      <p:sp>
        <p:nvSpPr>
          <p:cNvPr id="22" name="文本框 21">
            <a:extLst>
              <a:ext uri="{FF2B5EF4-FFF2-40B4-BE49-F238E27FC236}">
                <a16:creationId xmlns="" xmlns:a16="http://schemas.microsoft.com/office/drawing/2014/main" id="{4BDEEED8-990A-4F87-B6C9-666124EC9BD5}"/>
              </a:ext>
            </a:extLst>
          </p:cNvPr>
          <p:cNvSpPr txBox="1"/>
          <p:nvPr/>
        </p:nvSpPr>
        <p:spPr>
          <a:xfrm>
            <a:off x="422026" y="2835495"/>
            <a:ext cx="545122" cy="307777"/>
          </a:xfrm>
          <a:prstGeom prst="rect">
            <a:avLst/>
          </a:prstGeom>
          <a:noFill/>
        </p:spPr>
        <p:txBody>
          <a:bodyPr wrap="square" rtlCol="0">
            <a:spAutoFit/>
          </a:bodyPr>
          <a:lstStyle/>
          <a:p>
            <a:r>
              <a:rPr lang="zh-CN" altLang="en-US" sz="1400" b="1" dirty="0">
                <a:solidFill>
                  <a:schemeClr val="accent3">
                    <a:lumMod val="75000"/>
                  </a:schemeClr>
                </a:solidFill>
                <a:latin typeface="微软雅黑" panose="020B0503020204020204" pitchFamily="34" charset="-122"/>
                <a:ea typeface="微软雅黑" panose="020B0503020204020204" pitchFamily="34" charset="-122"/>
              </a:rPr>
              <a:t>自动</a:t>
            </a:r>
          </a:p>
        </p:txBody>
      </p:sp>
      <p:sp>
        <p:nvSpPr>
          <p:cNvPr id="23" name="文本框 22">
            <a:extLst>
              <a:ext uri="{FF2B5EF4-FFF2-40B4-BE49-F238E27FC236}">
                <a16:creationId xmlns="" xmlns:a16="http://schemas.microsoft.com/office/drawing/2014/main" id="{18F1A586-2669-4944-A243-1E87CCE563CC}"/>
              </a:ext>
            </a:extLst>
          </p:cNvPr>
          <p:cNvSpPr txBox="1"/>
          <p:nvPr/>
        </p:nvSpPr>
        <p:spPr>
          <a:xfrm>
            <a:off x="422026" y="4625066"/>
            <a:ext cx="545122" cy="307777"/>
          </a:xfrm>
          <a:prstGeom prst="rect">
            <a:avLst/>
          </a:prstGeom>
          <a:noFill/>
        </p:spPr>
        <p:txBody>
          <a:bodyPr wrap="square" rtlCol="0">
            <a:spAutoFit/>
          </a:bodyPr>
          <a:lstStyle/>
          <a:p>
            <a:r>
              <a:rPr lang="zh-CN" altLang="en-US" sz="1400" b="1" dirty="0">
                <a:solidFill>
                  <a:schemeClr val="accent2">
                    <a:lumMod val="75000"/>
                  </a:schemeClr>
                </a:solidFill>
                <a:latin typeface="微软雅黑" panose="020B0503020204020204" pitchFamily="34" charset="-122"/>
                <a:ea typeface="微软雅黑" panose="020B0503020204020204" pitchFamily="34" charset="-122"/>
              </a:rPr>
              <a:t>智能</a:t>
            </a:r>
          </a:p>
        </p:txBody>
      </p:sp>
      <p:sp>
        <p:nvSpPr>
          <p:cNvPr id="7" name="灯片编号占位符 6"/>
          <p:cNvSpPr>
            <a:spLocks noGrp="1"/>
          </p:cNvSpPr>
          <p:nvPr>
            <p:ph type="sldNum" sz="quarter" idx="12"/>
          </p:nvPr>
        </p:nvSpPr>
        <p:spPr/>
        <p:txBody>
          <a:bodyPr/>
          <a:lstStyle/>
          <a:p>
            <a:r>
              <a:rPr lang="en-US" altLang="zh-CN" smtClean="0"/>
              <a:t>-</a:t>
            </a:r>
            <a:fld id="{3017F142-78A3-49C6-8140-979312A21E8F}" type="slidenum">
              <a:rPr lang="zh-CN" altLang="en-US" smtClean="0"/>
              <a:t>5</a:t>
            </a:fld>
            <a:r>
              <a:rPr lang="en-US" altLang="zh-CN" smtClean="0"/>
              <a:t>-</a:t>
            </a:r>
            <a:endParaRPr lang="zh-CN" altLang="en-US" dirty="0"/>
          </a:p>
        </p:txBody>
      </p:sp>
    </p:spTree>
    <p:extLst>
      <p:ext uri="{BB962C8B-B14F-4D97-AF65-F5344CB8AC3E}">
        <p14:creationId xmlns:p14="http://schemas.microsoft.com/office/powerpoint/2010/main" val="4058254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B25DA8A-5837-4CBB-8971-8158762FBAFC}"/>
              </a:ext>
            </a:extLst>
          </p:cNvPr>
          <p:cNvSpPr/>
          <p:nvPr/>
        </p:nvSpPr>
        <p:spPr>
          <a:xfrm>
            <a:off x="461988" y="1617423"/>
            <a:ext cx="8220021" cy="4521559"/>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智能无人机定义</a:t>
            </a:r>
            <a:r>
              <a:rPr lang="en-US" altLang="zh-CN" sz="2000" b="1" baseline="30000" dirty="0">
                <a:solidFill>
                  <a:prstClr val="black"/>
                </a:solidFill>
                <a:latin typeface="微软雅黑" panose="020B0503020204020204" pitchFamily="34" charset="-122"/>
                <a:ea typeface="微软雅黑" panose="020B0503020204020204" pitchFamily="34" charset="-122"/>
              </a:rPr>
              <a:t>[3]</a:t>
            </a:r>
          </a:p>
          <a:p>
            <a:pPr marL="800100" lvl="1" indent="-342900">
              <a:lnSpc>
                <a:spcPct val="150000"/>
              </a:lnSpc>
              <a:buFont typeface="Wingdings" panose="05000000000000000000" pitchFamily="2" charset="2"/>
              <a:buChar char="u"/>
            </a:pPr>
            <a:r>
              <a:rPr lang="zh-CN" altLang="en-US" b="1" dirty="0">
                <a:solidFill>
                  <a:prstClr val="black"/>
                </a:solidFill>
                <a:latin typeface="微软雅黑" panose="020B0503020204020204" pitchFamily="34" charset="-122"/>
                <a:ea typeface="微软雅黑" panose="020B0503020204020204" pitchFamily="34" charset="-122"/>
              </a:rPr>
              <a:t>单机飞行智能</a:t>
            </a:r>
            <a:endParaRPr lang="en-US" altLang="zh-CN" b="1" dirty="0">
              <a:solidFill>
                <a:prstClr val="black"/>
              </a:solidFill>
              <a:latin typeface="微软雅黑" panose="020B0503020204020204" pitchFamily="34" charset="-122"/>
              <a:ea typeface="微软雅黑" panose="020B0503020204020204" pitchFamily="34" charset="-122"/>
            </a:endParaRPr>
          </a:p>
          <a:p>
            <a:pPr marL="1200150" lvl="2" indent="-285750">
              <a:lnSpc>
                <a:spcPct val="150000"/>
              </a:lnSpc>
              <a:buFont typeface="Wingdings" panose="05000000000000000000" pitchFamily="2" charset="2"/>
              <a:buChar char="ü"/>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环境感知与规避</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自动目标识别</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鲁棒控制</a:t>
            </a:r>
            <a:r>
              <a:rPr lang="en-US" altLang="zh-CN" sz="1600" dirty="0">
                <a:latin typeface="微软雅黑" panose="020B0503020204020204" pitchFamily="34" charset="-122"/>
                <a:ea typeface="微软雅黑" panose="020B0503020204020204" pitchFamily="34" charset="-122"/>
              </a:rPr>
              <a:t>;(4)</a:t>
            </a:r>
            <a:r>
              <a:rPr lang="zh-CN" altLang="en-US" sz="1600" b="1" dirty="0">
                <a:latin typeface="微软雅黑" panose="020B0503020204020204" pitchFamily="34" charset="-122"/>
                <a:ea typeface="微软雅黑" panose="020B0503020204020204" pitchFamily="34" charset="-122"/>
              </a:rPr>
              <a:t>自主决策</a:t>
            </a:r>
            <a:r>
              <a:rPr lang="en-US" altLang="zh-CN" sz="1600" dirty="0">
                <a:latin typeface="微软雅黑" panose="020B0503020204020204" pitchFamily="34" charset="-122"/>
                <a:ea typeface="微软雅黑" panose="020B0503020204020204" pitchFamily="34" charset="-122"/>
              </a:rPr>
              <a:t>;(5)</a:t>
            </a:r>
            <a:r>
              <a:rPr lang="zh-CN" altLang="en-US" sz="1600" b="1" dirty="0">
                <a:latin typeface="微软雅黑" panose="020B0503020204020204" pitchFamily="34" charset="-122"/>
                <a:ea typeface="微软雅黑" panose="020B0503020204020204" pitchFamily="34" charset="-122"/>
              </a:rPr>
              <a:t>路径规划</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语义交互</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多机协同智能</a:t>
            </a:r>
            <a:endParaRPr lang="en-US" altLang="zh-CN" b="1" dirty="0">
              <a:latin typeface="微软雅黑" panose="020B0503020204020204" pitchFamily="34" charset="-122"/>
              <a:ea typeface="微软雅黑" panose="020B0503020204020204" pitchFamily="34" charset="-122"/>
            </a:endParaRPr>
          </a:p>
          <a:p>
            <a:pPr marL="1200150" lvl="2" indent="-285750">
              <a:lnSpc>
                <a:spcPct val="150000"/>
              </a:lnSpc>
              <a:buFont typeface="Wingdings" panose="05000000000000000000" pitchFamily="2" charset="2"/>
              <a:buChar char="ü"/>
            </a:pPr>
            <a:r>
              <a:rPr lang="en-US" altLang="zh-CN" sz="1600"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协同行动</a:t>
            </a:r>
            <a:r>
              <a:rPr lang="en-US" altLang="zh-CN" sz="1600"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利用和共享跨领域传感</a:t>
            </a:r>
            <a:r>
              <a:rPr lang="en-US" altLang="zh-CN" sz="1600"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非稳态异构环境的数据感知</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为其他无人系统提供数据、信息和功能服务</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可行性智能无人机研究目标</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无人驾驶多旋翼</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智能控制</a:t>
            </a:r>
            <a:r>
              <a:rPr lang="en-US" altLang="zh-CN" b="1" dirty="0">
                <a:solidFill>
                  <a:prstClr val="black"/>
                </a:solidFill>
                <a:latin typeface="微软雅黑" panose="020B0503020204020204" pitchFamily="34" charset="-122"/>
                <a:ea typeface="微软雅黑" panose="020B0503020204020204" pitchFamily="34" charset="-122"/>
              </a:rPr>
              <a:t>(</a:t>
            </a:r>
            <a:r>
              <a:rPr lang="zh-CN" altLang="en-US" b="1" dirty="0">
                <a:solidFill>
                  <a:schemeClr val="accent3">
                    <a:lumMod val="50000"/>
                  </a:schemeClr>
                </a:solidFill>
                <a:latin typeface="微软雅黑" panose="020B0503020204020204" pitchFamily="34" charset="-122"/>
                <a:ea typeface="微软雅黑" panose="020B0503020204020204" pitchFamily="34" charset="-122"/>
              </a:rPr>
              <a:t>全自主控制</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b="1" u="sng" dirty="0">
                <a:solidFill>
                  <a:schemeClr val="accent2">
                    <a:lumMod val="75000"/>
                  </a:schemeClr>
                </a:solidFill>
                <a:latin typeface="微软雅黑" panose="020B0503020204020204" pitchFamily="34" charset="-122"/>
                <a:ea typeface="微软雅黑" panose="020B0503020204020204" pitchFamily="34" charset="-122"/>
              </a:rPr>
              <a:t>任务中自适应学习和智能行动</a:t>
            </a:r>
            <a:r>
              <a:rPr lang="en-US" altLang="zh-CN" b="1" dirty="0">
                <a:latin typeface="微软雅黑" panose="020B0503020204020204" pitchFamily="34" charset="-122"/>
                <a:ea typeface="微软雅黑" panose="020B0503020204020204" pitchFamily="34" charset="-122"/>
              </a:rPr>
              <a:t>)</a:t>
            </a:r>
            <a:endParaRPr lang="en-US" altLang="zh-CN"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集群</a:t>
            </a:r>
            <a:r>
              <a:rPr lang="zh-CN" altLang="en-US" dirty="0">
                <a:latin typeface="微软雅黑" panose="020B0503020204020204" pitchFamily="34" charset="-122"/>
                <a:ea typeface="微软雅黑" panose="020B0503020204020204" pitchFamily="34" charset="-122"/>
              </a:rPr>
              <a:t>智能</a:t>
            </a:r>
            <a:r>
              <a:rPr lang="en-US" altLang="zh-CN" dirty="0">
                <a:latin typeface="微软雅黑" panose="020B0503020204020204" pitchFamily="34" charset="-122"/>
                <a:ea typeface="微软雅黑" panose="020B0503020204020204" pitchFamily="34" charset="-122"/>
              </a:rPr>
              <a:t>(</a:t>
            </a:r>
            <a:r>
              <a:rPr lang="zh-CN" altLang="en-US" b="1" u="sng" dirty="0">
                <a:solidFill>
                  <a:schemeClr val="accent2">
                    <a:lumMod val="75000"/>
                  </a:schemeClr>
                </a:solidFill>
                <a:latin typeface="微软雅黑" panose="020B0503020204020204" pitchFamily="34" charset="-122"/>
                <a:ea typeface="微软雅黑" panose="020B0503020204020204" pitchFamily="34" charset="-122"/>
              </a:rPr>
              <a:t>分布式控制</a:t>
            </a:r>
            <a:r>
              <a:rPr lang="en-US" altLang="zh-CN" b="1" u="sng" dirty="0">
                <a:solidFill>
                  <a:schemeClr val="accent2">
                    <a:lumMod val="75000"/>
                  </a:schemeClr>
                </a:solidFill>
                <a:latin typeface="微软雅黑" panose="020B0503020204020204" pitchFamily="34" charset="-122"/>
                <a:ea typeface="微软雅黑" panose="020B0503020204020204" pitchFamily="34" charset="-122"/>
              </a:rPr>
              <a:t>+</a:t>
            </a:r>
            <a:r>
              <a:rPr lang="zh-CN" altLang="en-US" b="1" u="sng" dirty="0">
                <a:solidFill>
                  <a:schemeClr val="accent2">
                    <a:lumMod val="75000"/>
                  </a:schemeClr>
                </a:solidFill>
                <a:latin typeface="微软雅黑" panose="020B0503020204020204" pitchFamily="34" charset="-122"/>
                <a:ea typeface="微软雅黑" panose="020B0503020204020204" pitchFamily="34" charset="-122"/>
              </a:rPr>
              <a:t>群智能</a:t>
            </a:r>
            <a:r>
              <a:rPr lang="en-US" altLang="zh-CN" dirty="0">
                <a:latin typeface="微软雅黑" panose="020B0503020204020204" pitchFamily="34" charset="-122"/>
                <a:ea typeface="微软雅黑" panose="020B0503020204020204" pitchFamily="34" charset="-122"/>
              </a:rPr>
              <a:t>)</a:t>
            </a:r>
          </a:p>
        </p:txBody>
      </p:sp>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 </a:t>
            </a:r>
            <a:r>
              <a:rPr lang="zh-CN" altLang="en-US" sz="2800" b="1" dirty="0">
                <a:solidFill>
                  <a:schemeClr val="bg1"/>
                </a:solidFill>
                <a:latin typeface="微软雅黑" panose="020B0503020204020204" pitchFamily="34" charset="-122"/>
                <a:ea typeface="微软雅黑" panose="020B0503020204020204" pitchFamily="34" charset="-122"/>
              </a:rPr>
              <a:t>智能无人机</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8" y="1138592"/>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solidFill>
                  <a:prstClr val="black"/>
                </a:solidFill>
                <a:latin typeface="微软雅黑" panose="020B0503020204020204" pitchFamily="34" charset="-122"/>
                <a:ea typeface="微软雅黑" panose="020B0503020204020204" pitchFamily="34" charset="-122"/>
              </a:rPr>
              <a:t>智能的无人机</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r>
              <a:rPr lang="en-US" altLang="zh-CN" smtClean="0"/>
              <a:t>-</a:t>
            </a:r>
            <a:fld id="{3017F142-78A3-49C6-8140-979312A21E8F}" type="slidenum">
              <a:rPr lang="zh-CN" altLang="en-US" smtClean="0"/>
              <a:t>6</a:t>
            </a:fld>
            <a:r>
              <a:rPr lang="en-US" altLang="zh-CN" smtClean="0"/>
              <a:t>-</a:t>
            </a:r>
            <a:endParaRPr lang="zh-CN" altLang="en-US" dirty="0"/>
          </a:p>
        </p:txBody>
      </p:sp>
    </p:spTree>
    <p:extLst>
      <p:ext uri="{BB962C8B-B14F-4D97-AF65-F5344CB8AC3E}">
        <p14:creationId xmlns:p14="http://schemas.microsoft.com/office/powerpoint/2010/main" val="2414945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 </a:t>
            </a:r>
            <a:r>
              <a:rPr lang="zh-CN" altLang="en-US" sz="2800" b="1" dirty="0">
                <a:solidFill>
                  <a:schemeClr val="bg1"/>
                </a:solidFill>
                <a:latin typeface="微软雅黑" panose="020B0503020204020204" pitchFamily="34" charset="-122"/>
                <a:ea typeface="微软雅黑" panose="020B0503020204020204" pitchFamily="34" charset="-122"/>
              </a:rPr>
              <a:t>智能无人机关键技术</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6" y="1134929"/>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无人驾驶多旋翼无人机的主要结构和控制系统的核心目标</a:t>
            </a:r>
            <a:endParaRPr lang="en-US" altLang="zh-CN" b="1"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B93F5EC9-D889-48AC-9876-938E6AA9114D}"/>
              </a:ext>
            </a:extLst>
          </p:cNvPr>
          <p:cNvSpPr/>
          <p:nvPr/>
        </p:nvSpPr>
        <p:spPr>
          <a:xfrm>
            <a:off x="461988" y="1617423"/>
            <a:ext cx="8220021" cy="3875228"/>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主要结构</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dirty="0">
                <a:solidFill>
                  <a:prstClr val="black"/>
                </a:solidFill>
                <a:latin typeface="微软雅黑" panose="020B0503020204020204" pitchFamily="34" charset="-122"/>
                <a:ea typeface="微软雅黑" panose="020B0503020204020204" pitchFamily="34" charset="-122"/>
              </a:rPr>
              <a:t>螺旋桨</a:t>
            </a:r>
            <a:endParaRPr lang="en-US" altLang="zh-CN"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dirty="0">
                <a:solidFill>
                  <a:prstClr val="black"/>
                </a:solidFill>
                <a:latin typeface="微软雅黑" panose="020B0503020204020204" pitchFamily="34" charset="-122"/>
                <a:ea typeface="微软雅黑" panose="020B0503020204020204" pitchFamily="34" charset="-122"/>
              </a:rPr>
              <a:t>电机</a:t>
            </a:r>
            <a:endParaRPr lang="en-US" altLang="zh-CN"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dirty="0">
                <a:solidFill>
                  <a:prstClr val="black"/>
                </a:solidFill>
                <a:latin typeface="微软雅黑" panose="020B0503020204020204" pitchFamily="34" charset="-122"/>
                <a:ea typeface="微软雅黑" panose="020B0503020204020204" pitchFamily="34" charset="-122"/>
              </a:rPr>
              <a:t>支架</a:t>
            </a:r>
            <a:endParaRPr lang="en-US" altLang="zh-CN"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dirty="0">
                <a:solidFill>
                  <a:prstClr val="black"/>
                </a:solidFill>
                <a:latin typeface="微软雅黑" panose="020B0503020204020204" pitchFamily="34" charset="-122"/>
                <a:ea typeface="微软雅黑" panose="020B0503020204020204" pitchFamily="34" charset="-122"/>
              </a:rPr>
              <a:t>飞行控制模块</a:t>
            </a:r>
            <a:endParaRPr lang="en-US" altLang="zh-CN"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dirty="0">
                <a:solidFill>
                  <a:prstClr val="black"/>
                </a:solidFill>
                <a:latin typeface="微软雅黑" panose="020B0503020204020204" pitchFamily="34" charset="-122"/>
                <a:ea typeface="微软雅黑" panose="020B0503020204020204" pitchFamily="34" charset="-122"/>
              </a:rPr>
              <a:t>电池</a:t>
            </a:r>
            <a:endParaRPr lang="en-US" altLang="zh-CN"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控制系统的核心目标</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保证无人机平稳飞行</a:t>
            </a:r>
            <a:endParaRPr lang="en-US" altLang="zh-CN"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支持垂直方向运动、横滚运动、俯仰运动和偏航运动</a:t>
            </a:r>
            <a:endParaRPr lang="en-US" altLang="zh-CN" b="1" u="sng" dirty="0">
              <a:solidFill>
                <a:prstClr val="black"/>
              </a:solidFill>
              <a:latin typeface="微软雅黑" panose="020B0503020204020204" pitchFamily="34" charset="-122"/>
              <a:ea typeface="微软雅黑" panose="020B0503020204020204" pitchFamily="34" charset="-122"/>
            </a:endParaRPr>
          </a:p>
        </p:txBody>
      </p:sp>
      <p:grpSp>
        <p:nvGrpSpPr>
          <p:cNvPr id="75" name="组合 74">
            <a:extLst>
              <a:ext uri="{FF2B5EF4-FFF2-40B4-BE49-F238E27FC236}">
                <a16:creationId xmlns="" xmlns:a16="http://schemas.microsoft.com/office/drawing/2014/main" id="{769B98BE-9CC8-4C17-A710-261C25C9BF3A}"/>
              </a:ext>
            </a:extLst>
          </p:cNvPr>
          <p:cNvGrpSpPr/>
          <p:nvPr/>
        </p:nvGrpSpPr>
        <p:grpSpPr>
          <a:xfrm>
            <a:off x="4367822" y="1685113"/>
            <a:ext cx="4148288" cy="2654269"/>
            <a:chOff x="4367822" y="1685113"/>
            <a:chExt cx="4148288" cy="2654269"/>
          </a:xfrm>
        </p:grpSpPr>
        <p:grpSp>
          <p:nvGrpSpPr>
            <p:cNvPr id="45" name="组合 44">
              <a:extLst>
                <a:ext uri="{FF2B5EF4-FFF2-40B4-BE49-F238E27FC236}">
                  <a16:creationId xmlns="" xmlns:a16="http://schemas.microsoft.com/office/drawing/2014/main" id="{9F76F51C-E7A9-4071-9E8E-06D7E85CBA38}"/>
                </a:ext>
              </a:extLst>
            </p:cNvPr>
            <p:cNvGrpSpPr/>
            <p:nvPr/>
          </p:nvGrpSpPr>
          <p:grpSpPr>
            <a:xfrm>
              <a:off x="4367822" y="1685113"/>
              <a:ext cx="4148288" cy="2654269"/>
              <a:chOff x="4367822" y="2117047"/>
              <a:chExt cx="4148288" cy="2654269"/>
            </a:xfrm>
          </p:grpSpPr>
          <p:grpSp>
            <p:nvGrpSpPr>
              <p:cNvPr id="40" name="组合 39">
                <a:extLst>
                  <a:ext uri="{FF2B5EF4-FFF2-40B4-BE49-F238E27FC236}">
                    <a16:creationId xmlns="" xmlns:a16="http://schemas.microsoft.com/office/drawing/2014/main" id="{B4A2AE98-4EFF-4E8C-8C6D-F43AB04E39A5}"/>
                  </a:ext>
                </a:extLst>
              </p:cNvPr>
              <p:cNvGrpSpPr/>
              <p:nvPr/>
            </p:nvGrpSpPr>
            <p:grpSpPr>
              <a:xfrm>
                <a:off x="4367822" y="2117047"/>
                <a:ext cx="4148288" cy="2434367"/>
                <a:chOff x="1652451" y="2203584"/>
                <a:chExt cx="5531250" cy="3245940"/>
              </a:xfrm>
            </p:grpSpPr>
            <p:pic>
              <p:nvPicPr>
                <p:cNvPr id="5" name="图片 4">
                  <a:extLst>
                    <a:ext uri="{FF2B5EF4-FFF2-40B4-BE49-F238E27FC236}">
                      <a16:creationId xmlns="" xmlns:a16="http://schemas.microsoft.com/office/drawing/2014/main" id="{379EA410-CF81-4290-B2D5-C3E38E18D8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734" t="13113" r="12072" b="13820"/>
                <a:stretch/>
              </p:blipFill>
              <p:spPr>
                <a:xfrm>
                  <a:off x="1652451" y="2203584"/>
                  <a:ext cx="4663440" cy="3245940"/>
                </a:xfrm>
                <a:prstGeom prst="rect">
                  <a:avLst/>
                </a:prstGeom>
              </p:spPr>
            </p:pic>
            <p:sp>
              <p:nvSpPr>
                <p:cNvPr id="13" name="文本框 12">
                  <a:extLst>
                    <a:ext uri="{FF2B5EF4-FFF2-40B4-BE49-F238E27FC236}">
                      <a16:creationId xmlns="" xmlns:a16="http://schemas.microsoft.com/office/drawing/2014/main" id="{2C7FBD05-BFFD-4A70-B727-49E4D60CFF5A}"/>
                    </a:ext>
                  </a:extLst>
                </p:cNvPr>
                <p:cNvSpPr txBox="1"/>
                <p:nvPr/>
              </p:nvSpPr>
              <p:spPr>
                <a:xfrm>
                  <a:off x="5155692" y="2319309"/>
                  <a:ext cx="1352006" cy="246221"/>
                </a:xfrm>
                <a:prstGeom prst="rect">
                  <a:avLst/>
                </a:prstGeom>
                <a:noFill/>
                <a:ln>
                  <a:noFill/>
                </a:ln>
              </p:spPr>
              <p:txBody>
                <a:bodyPr wrap="square" rtlCol="0">
                  <a:spAutoFit/>
                </a:bodyPr>
                <a:lstStyle/>
                <a:p>
                  <a:r>
                    <a:rPr lang="zh-CN" altLang="en-US" sz="1000" b="1" u="sng" dirty="0">
                      <a:solidFill>
                        <a:srgbClr val="2F859B"/>
                      </a:solidFill>
                      <a:latin typeface="微软雅黑" panose="020B0503020204020204" pitchFamily="34" charset="-122"/>
                      <a:ea typeface="微软雅黑" panose="020B0503020204020204" pitchFamily="34" charset="-122"/>
                    </a:rPr>
                    <a:t>螺旋桨</a:t>
                  </a:r>
                </a:p>
              </p:txBody>
            </p:sp>
            <p:sp>
              <p:nvSpPr>
                <p:cNvPr id="15" name="文本框 14">
                  <a:extLst>
                    <a:ext uri="{FF2B5EF4-FFF2-40B4-BE49-F238E27FC236}">
                      <a16:creationId xmlns="" xmlns:a16="http://schemas.microsoft.com/office/drawing/2014/main" id="{84F66CF1-2CA3-4756-BF87-D785DDDA1986}"/>
                    </a:ext>
                  </a:extLst>
                </p:cNvPr>
                <p:cNvSpPr txBox="1"/>
                <p:nvPr/>
              </p:nvSpPr>
              <p:spPr>
                <a:xfrm>
                  <a:off x="5155692" y="2712919"/>
                  <a:ext cx="1352006" cy="246221"/>
                </a:xfrm>
                <a:prstGeom prst="rect">
                  <a:avLst/>
                </a:prstGeom>
                <a:noFill/>
              </p:spPr>
              <p:txBody>
                <a:bodyPr wrap="square" rtlCol="0">
                  <a:spAutoFit/>
                </a:bodyPr>
                <a:lstStyle/>
                <a:p>
                  <a:r>
                    <a:rPr lang="zh-CN" altLang="en-US" sz="1000" b="1" u="sng" dirty="0">
                      <a:solidFill>
                        <a:srgbClr val="2F859B"/>
                      </a:solidFill>
                      <a:latin typeface="微软雅黑" panose="020B0503020204020204" pitchFamily="34" charset="-122"/>
                      <a:ea typeface="微软雅黑" panose="020B0503020204020204" pitchFamily="34" charset="-122"/>
                    </a:rPr>
                    <a:t>电机</a:t>
                  </a:r>
                </a:p>
              </p:txBody>
            </p:sp>
            <p:cxnSp>
              <p:nvCxnSpPr>
                <p:cNvPr id="19" name="直接箭头连接符 18">
                  <a:extLst>
                    <a:ext uri="{FF2B5EF4-FFF2-40B4-BE49-F238E27FC236}">
                      <a16:creationId xmlns="" xmlns:a16="http://schemas.microsoft.com/office/drawing/2014/main" id="{EFF8907B-5CF7-4354-8600-7F2F4AA6A094}"/>
                    </a:ext>
                  </a:extLst>
                </p:cNvPr>
                <p:cNvCxnSpPr>
                  <a:cxnSpLocks/>
                  <a:stCxn id="13" idx="1"/>
                </p:cNvCxnSpPr>
                <p:nvPr/>
              </p:nvCxnSpPr>
              <p:spPr>
                <a:xfrm flipH="1">
                  <a:off x="4604658" y="2442420"/>
                  <a:ext cx="551034" cy="300391"/>
                </a:xfrm>
                <a:prstGeom prst="straightConnector1">
                  <a:avLst/>
                </a:prstGeom>
                <a:ln w="12700">
                  <a:solidFill>
                    <a:srgbClr val="2F859B"/>
                  </a:solidFill>
                  <a:prstDash val="sysDot"/>
                  <a:tailEnd type="triangle"/>
                </a:ln>
              </p:spPr>
              <p:style>
                <a:lnRef idx="3">
                  <a:schemeClr val="accent5"/>
                </a:lnRef>
                <a:fillRef idx="0">
                  <a:schemeClr val="accent5"/>
                </a:fillRef>
                <a:effectRef idx="2">
                  <a:schemeClr val="accent5"/>
                </a:effectRef>
                <a:fontRef idx="minor">
                  <a:schemeClr val="tx1"/>
                </a:fontRef>
              </p:style>
            </p:cxnSp>
            <p:cxnSp>
              <p:nvCxnSpPr>
                <p:cNvPr id="24" name="直接箭头连接符 23">
                  <a:extLst>
                    <a:ext uri="{FF2B5EF4-FFF2-40B4-BE49-F238E27FC236}">
                      <a16:creationId xmlns="" xmlns:a16="http://schemas.microsoft.com/office/drawing/2014/main" id="{FED46E0C-CD85-41F8-8D5B-F36B46ABC585}"/>
                    </a:ext>
                  </a:extLst>
                </p:cNvPr>
                <p:cNvCxnSpPr>
                  <a:cxnSpLocks/>
                </p:cNvCxnSpPr>
                <p:nvPr/>
              </p:nvCxnSpPr>
              <p:spPr>
                <a:xfrm flipH="1">
                  <a:off x="4232366" y="2849862"/>
                  <a:ext cx="923326" cy="121999"/>
                </a:xfrm>
                <a:prstGeom prst="straightConnector1">
                  <a:avLst/>
                </a:prstGeom>
                <a:ln w="12700">
                  <a:solidFill>
                    <a:srgbClr val="2F859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 xmlns:a16="http://schemas.microsoft.com/office/drawing/2014/main" id="{933DCAD1-B2E1-4A24-A458-300B2E9E4586}"/>
                    </a:ext>
                  </a:extLst>
                </p:cNvPr>
                <p:cNvSpPr txBox="1"/>
                <p:nvPr/>
              </p:nvSpPr>
              <p:spPr>
                <a:xfrm>
                  <a:off x="5741125" y="4352760"/>
                  <a:ext cx="1442575" cy="246221"/>
                </a:xfrm>
                <a:prstGeom prst="rect">
                  <a:avLst/>
                </a:prstGeom>
                <a:noFill/>
              </p:spPr>
              <p:txBody>
                <a:bodyPr wrap="square" rtlCol="0">
                  <a:spAutoFit/>
                </a:bodyPr>
                <a:lstStyle/>
                <a:p>
                  <a:r>
                    <a:rPr lang="zh-CN" altLang="en-US" sz="1000" b="1" u="sng" dirty="0">
                      <a:solidFill>
                        <a:srgbClr val="2F859B"/>
                      </a:solidFill>
                      <a:latin typeface="微软雅黑" panose="020B0503020204020204" pitchFamily="34" charset="-122"/>
                      <a:ea typeface="微软雅黑" panose="020B0503020204020204" pitchFamily="34" charset="-122"/>
                    </a:rPr>
                    <a:t>飞行控制模块</a:t>
                  </a:r>
                </a:p>
              </p:txBody>
            </p:sp>
            <p:cxnSp>
              <p:nvCxnSpPr>
                <p:cNvPr id="28" name="直接箭头连接符 27">
                  <a:extLst>
                    <a:ext uri="{FF2B5EF4-FFF2-40B4-BE49-F238E27FC236}">
                      <a16:creationId xmlns="" xmlns:a16="http://schemas.microsoft.com/office/drawing/2014/main" id="{8FF227B2-C9A2-4BB1-B43B-EDB80FF9C22C}"/>
                    </a:ext>
                  </a:extLst>
                </p:cNvPr>
                <p:cNvCxnSpPr>
                  <a:cxnSpLocks/>
                </p:cNvCxnSpPr>
                <p:nvPr/>
              </p:nvCxnSpPr>
              <p:spPr>
                <a:xfrm flipH="1">
                  <a:off x="5225146" y="4531664"/>
                  <a:ext cx="606549" cy="504068"/>
                </a:xfrm>
                <a:prstGeom prst="straightConnector1">
                  <a:avLst/>
                </a:prstGeom>
                <a:ln w="12700">
                  <a:solidFill>
                    <a:srgbClr val="2F859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 xmlns:a16="http://schemas.microsoft.com/office/drawing/2014/main" id="{84E4408E-163F-4A51-BBF1-0CE5E2C48481}"/>
                    </a:ext>
                  </a:extLst>
                </p:cNvPr>
                <p:cNvSpPr txBox="1"/>
                <p:nvPr/>
              </p:nvSpPr>
              <p:spPr>
                <a:xfrm>
                  <a:off x="5831695" y="5024206"/>
                  <a:ext cx="1352006" cy="246221"/>
                </a:xfrm>
                <a:prstGeom prst="rect">
                  <a:avLst/>
                </a:prstGeom>
                <a:noFill/>
              </p:spPr>
              <p:txBody>
                <a:bodyPr wrap="square" rtlCol="0">
                  <a:spAutoFit/>
                </a:bodyPr>
                <a:lstStyle/>
                <a:p>
                  <a:r>
                    <a:rPr lang="zh-CN" altLang="en-US" sz="1000" b="1" u="sng" dirty="0">
                      <a:solidFill>
                        <a:srgbClr val="2F859B"/>
                      </a:solidFill>
                      <a:latin typeface="微软雅黑" panose="020B0503020204020204" pitchFamily="34" charset="-122"/>
                      <a:ea typeface="微软雅黑" panose="020B0503020204020204" pitchFamily="34" charset="-122"/>
                    </a:rPr>
                    <a:t>电池</a:t>
                  </a:r>
                </a:p>
              </p:txBody>
            </p:sp>
            <p:cxnSp>
              <p:nvCxnSpPr>
                <p:cNvPr id="37" name="直接箭头连接符 36">
                  <a:extLst>
                    <a:ext uri="{FF2B5EF4-FFF2-40B4-BE49-F238E27FC236}">
                      <a16:creationId xmlns="" xmlns:a16="http://schemas.microsoft.com/office/drawing/2014/main" id="{9859BC54-E782-41EF-8A3C-3A1172D07A2E}"/>
                    </a:ext>
                  </a:extLst>
                </p:cNvPr>
                <p:cNvCxnSpPr>
                  <a:cxnSpLocks/>
                </p:cNvCxnSpPr>
                <p:nvPr/>
              </p:nvCxnSpPr>
              <p:spPr>
                <a:xfrm flipH="1" flipV="1">
                  <a:off x="5287779" y="5119517"/>
                  <a:ext cx="642312" cy="68656"/>
                </a:xfrm>
                <a:prstGeom prst="straightConnector1">
                  <a:avLst/>
                </a:prstGeom>
                <a:ln w="12700">
                  <a:solidFill>
                    <a:srgbClr val="2F859B"/>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41" name="文本框 886">
                <a:extLst>
                  <a:ext uri="{FF2B5EF4-FFF2-40B4-BE49-F238E27FC236}">
                    <a16:creationId xmlns="" xmlns:a16="http://schemas.microsoft.com/office/drawing/2014/main" id="{9996C24E-B7F5-4D8A-90C1-FC07D8642EC2}"/>
                  </a:ext>
                </a:extLst>
              </p:cNvPr>
              <p:cNvSpPr txBox="1"/>
              <p:nvPr/>
            </p:nvSpPr>
            <p:spPr>
              <a:xfrm>
                <a:off x="4702911" y="4494317"/>
                <a:ext cx="3570732"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4. </a:t>
                </a:r>
                <a:r>
                  <a:rPr lang="zh-CN" altLang="en-US" sz="1200" dirty="0">
                    <a:latin typeface="微软雅黑" panose="020B0503020204020204" pitchFamily="34" charset="-122"/>
                    <a:ea typeface="微软雅黑" panose="020B0503020204020204" pitchFamily="34" charset="-122"/>
                  </a:rPr>
                  <a:t>四旋翼无人机主要结构</a:t>
                </a:r>
                <a:endParaRPr lang="zh-CN" altLang="en-US" sz="1200" baseline="30000" dirty="0">
                  <a:latin typeface="微软雅黑" pitchFamily="34" charset="-122"/>
                  <a:ea typeface="微软雅黑" pitchFamily="34" charset="-122"/>
                </a:endParaRPr>
              </a:p>
            </p:txBody>
          </p:sp>
          <p:sp>
            <p:nvSpPr>
              <p:cNvPr id="42" name="文本框 41">
                <a:extLst>
                  <a:ext uri="{FF2B5EF4-FFF2-40B4-BE49-F238E27FC236}">
                    <a16:creationId xmlns="" xmlns:a16="http://schemas.microsoft.com/office/drawing/2014/main" id="{4A6D3A31-A85F-4E2C-968B-9C1E106105FD}"/>
                  </a:ext>
                </a:extLst>
              </p:cNvPr>
              <p:cNvSpPr txBox="1"/>
              <p:nvPr/>
            </p:nvSpPr>
            <p:spPr>
              <a:xfrm>
                <a:off x="6995158" y="2768364"/>
                <a:ext cx="1013968" cy="246221"/>
              </a:xfrm>
              <a:prstGeom prst="rect">
                <a:avLst/>
              </a:prstGeom>
              <a:noFill/>
            </p:spPr>
            <p:txBody>
              <a:bodyPr wrap="square" rtlCol="0">
                <a:spAutoFit/>
              </a:bodyPr>
              <a:lstStyle/>
              <a:p>
                <a:r>
                  <a:rPr lang="zh-CN" altLang="en-US" sz="1000" b="1" u="sng" dirty="0">
                    <a:solidFill>
                      <a:srgbClr val="2F859B"/>
                    </a:solidFill>
                    <a:latin typeface="微软雅黑" panose="020B0503020204020204" pitchFamily="34" charset="-122"/>
                    <a:ea typeface="微软雅黑" panose="020B0503020204020204" pitchFamily="34" charset="-122"/>
                  </a:rPr>
                  <a:t>支架</a:t>
                </a:r>
              </a:p>
            </p:txBody>
          </p:sp>
        </p:grpSp>
        <p:cxnSp>
          <p:nvCxnSpPr>
            <p:cNvPr id="43" name="直接箭头连接符 42">
              <a:extLst>
                <a:ext uri="{FF2B5EF4-FFF2-40B4-BE49-F238E27FC236}">
                  <a16:creationId xmlns="" xmlns:a16="http://schemas.microsoft.com/office/drawing/2014/main" id="{1B777DA6-6377-44DE-9408-68B34BC8366B}"/>
                </a:ext>
              </a:extLst>
            </p:cNvPr>
            <p:cNvCxnSpPr>
              <a:cxnSpLocks/>
            </p:cNvCxnSpPr>
            <p:nvPr/>
          </p:nvCxnSpPr>
          <p:spPr>
            <a:xfrm flipH="1">
              <a:off x="6488278" y="2538788"/>
              <a:ext cx="506880" cy="270398"/>
            </a:xfrm>
            <a:prstGeom prst="straightConnector1">
              <a:avLst/>
            </a:prstGeom>
            <a:ln w="12700">
              <a:solidFill>
                <a:srgbClr val="2F859B"/>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7" name="灯片编号占位符 6"/>
          <p:cNvSpPr>
            <a:spLocks noGrp="1"/>
          </p:cNvSpPr>
          <p:nvPr>
            <p:ph type="sldNum" sz="quarter" idx="12"/>
          </p:nvPr>
        </p:nvSpPr>
        <p:spPr/>
        <p:txBody>
          <a:bodyPr/>
          <a:lstStyle/>
          <a:p>
            <a:r>
              <a:rPr lang="en-US" altLang="zh-CN" smtClean="0"/>
              <a:t>-</a:t>
            </a:r>
            <a:fld id="{3017F142-78A3-49C6-8140-979312A21E8F}" type="slidenum">
              <a:rPr lang="zh-CN" altLang="en-US" smtClean="0"/>
              <a:t>7</a:t>
            </a:fld>
            <a:r>
              <a:rPr lang="en-US" altLang="zh-CN" smtClean="0"/>
              <a:t>-</a:t>
            </a:r>
            <a:endParaRPr lang="zh-CN" altLang="en-US" dirty="0"/>
          </a:p>
        </p:txBody>
      </p:sp>
    </p:spTree>
    <p:extLst>
      <p:ext uri="{BB962C8B-B14F-4D97-AF65-F5344CB8AC3E}">
        <p14:creationId xmlns:p14="http://schemas.microsoft.com/office/powerpoint/2010/main" val="18448117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7FF7A1AA-89E2-40D4-A3B1-CFA4721C20B2}"/>
              </a:ext>
            </a:extLst>
          </p:cNvPr>
          <p:cNvSpPr/>
          <p:nvPr/>
        </p:nvSpPr>
        <p:spPr>
          <a:xfrm>
            <a:off x="0" y="365127"/>
            <a:ext cx="9144000" cy="5309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58AB2"/>
              </a:solidFill>
            </a:endParaRPr>
          </a:p>
        </p:txBody>
      </p:sp>
      <p:sp>
        <p:nvSpPr>
          <p:cNvPr id="2" name="标题 1">
            <a:extLst>
              <a:ext uri="{FF2B5EF4-FFF2-40B4-BE49-F238E27FC236}">
                <a16:creationId xmlns="" xmlns:a16="http://schemas.microsoft.com/office/drawing/2014/main" id="{0873E7DD-7B1F-4CD7-91F4-D192135B0622}"/>
              </a:ext>
            </a:extLst>
          </p:cNvPr>
          <p:cNvSpPr>
            <a:spLocks noGrp="1"/>
          </p:cNvSpPr>
          <p:nvPr>
            <p:ph type="title" idx="4294967295"/>
          </p:nvPr>
        </p:nvSpPr>
        <p:spPr>
          <a:xfrm>
            <a:off x="0" y="365125"/>
            <a:ext cx="9144000" cy="530225"/>
          </a:xfrm>
        </p:spPr>
        <p:txBody>
          <a:bodyPr>
            <a:norm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 </a:t>
            </a:r>
            <a:r>
              <a:rPr lang="zh-CN" altLang="en-US" sz="2800" b="1" dirty="0">
                <a:solidFill>
                  <a:schemeClr val="bg1"/>
                </a:solidFill>
                <a:latin typeface="微软雅黑" panose="020B0503020204020204" pitchFamily="34" charset="-122"/>
                <a:ea typeface="微软雅黑" panose="020B0503020204020204" pitchFamily="34" charset="-122"/>
              </a:rPr>
              <a:t>智能无人机关键技术</a:t>
            </a:r>
            <a:endParaRPr lang="zh-CN" altLang="en-US" sz="2800" dirty="0"/>
          </a:p>
        </p:txBody>
      </p:sp>
      <p:sp>
        <p:nvSpPr>
          <p:cNvPr id="10" name="文本框 4">
            <a:extLst>
              <a:ext uri="{FF2B5EF4-FFF2-40B4-BE49-F238E27FC236}">
                <a16:creationId xmlns="" xmlns:a16="http://schemas.microsoft.com/office/drawing/2014/main" id="{07F38212-9F8A-4C6C-B24D-4C00ED9F9737}"/>
              </a:ext>
            </a:extLst>
          </p:cNvPr>
          <p:cNvSpPr txBox="1"/>
          <p:nvPr/>
        </p:nvSpPr>
        <p:spPr>
          <a:xfrm>
            <a:off x="627888" y="1138592"/>
            <a:ext cx="7888224"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无人驾驶多旋翼无人机的系统架构</a:t>
            </a:r>
            <a:endParaRPr lang="en-US" altLang="zh-CN" b="1"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B93F5EC9-D889-48AC-9876-938E6AA9114D}"/>
              </a:ext>
            </a:extLst>
          </p:cNvPr>
          <p:cNvSpPr/>
          <p:nvPr/>
        </p:nvSpPr>
        <p:spPr>
          <a:xfrm>
            <a:off x="461988" y="1617423"/>
            <a:ext cx="8220021" cy="499624"/>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系统架构</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grpSp>
        <p:nvGrpSpPr>
          <p:cNvPr id="70" name="组合 69">
            <a:extLst>
              <a:ext uri="{FF2B5EF4-FFF2-40B4-BE49-F238E27FC236}">
                <a16:creationId xmlns="" xmlns:a16="http://schemas.microsoft.com/office/drawing/2014/main" id="{56C8F6B1-D7AB-4567-9334-33B9F5E64160}"/>
              </a:ext>
            </a:extLst>
          </p:cNvPr>
          <p:cNvGrpSpPr/>
          <p:nvPr/>
        </p:nvGrpSpPr>
        <p:grpSpPr>
          <a:xfrm>
            <a:off x="524890" y="2116529"/>
            <a:ext cx="8157119" cy="3959112"/>
            <a:chOff x="524890" y="2116529"/>
            <a:chExt cx="8157119" cy="3959112"/>
          </a:xfrm>
        </p:grpSpPr>
        <p:grpSp>
          <p:nvGrpSpPr>
            <p:cNvPr id="69" name="组合 68">
              <a:extLst>
                <a:ext uri="{FF2B5EF4-FFF2-40B4-BE49-F238E27FC236}">
                  <a16:creationId xmlns="" xmlns:a16="http://schemas.microsoft.com/office/drawing/2014/main" id="{B7C30DC2-9593-4F94-8787-8D707593F747}"/>
                </a:ext>
              </a:extLst>
            </p:cNvPr>
            <p:cNvGrpSpPr/>
            <p:nvPr/>
          </p:nvGrpSpPr>
          <p:grpSpPr>
            <a:xfrm>
              <a:off x="524890" y="2116529"/>
              <a:ext cx="8157119" cy="3492963"/>
              <a:chOff x="524890" y="2116529"/>
              <a:chExt cx="8157119" cy="3492963"/>
            </a:xfrm>
          </p:grpSpPr>
          <p:sp>
            <p:nvSpPr>
              <p:cNvPr id="39" name="矩形 38">
                <a:extLst>
                  <a:ext uri="{FF2B5EF4-FFF2-40B4-BE49-F238E27FC236}">
                    <a16:creationId xmlns="" xmlns:a16="http://schemas.microsoft.com/office/drawing/2014/main" id="{5DB6DABA-F2B2-442F-89B6-8B97F9C6E5CA}"/>
                  </a:ext>
                </a:extLst>
              </p:cNvPr>
              <p:cNvSpPr/>
              <p:nvPr/>
            </p:nvSpPr>
            <p:spPr>
              <a:xfrm>
                <a:off x="545124" y="2117046"/>
                <a:ext cx="4119100" cy="3492446"/>
              </a:xfrm>
              <a:prstGeom prst="rect">
                <a:avLst/>
              </a:prstGeom>
              <a:no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 xmlns:a16="http://schemas.microsoft.com/office/drawing/2014/main" id="{9D64197D-99E7-46DE-B3C6-EDE5737F5500}"/>
                  </a:ext>
                </a:extLst>
              </p:cNvPr>
              <p:cNvSpPr/>
              <p:nvPr/>
            </p:nvSpPr>
            <p:spPr>
              <a:xfrm>
                <a:off x="2831094" y="2296027"/>
                <a:ext cx="528061" cy="315728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数据转发控制模块</a:t>
                </a:r>
              </a:p>
            </p:txBody>
          </p:sp>
          <p:sp>
            <p:nvSpPr>
              <p:cNvPr id="5" name="矩形 4">
                <a:extLst>
                  <a:ext uri="{FF2B5EF4-FFF2-40B4-BE49-F238E27FC236}">
                    <a16:creationId xmlns="" xmlns:a16="http://schemas.microsoft.com/office/drawing/2014/main" id="{80F295E7-002E-4059-AD45-09CE46F8A251}"/>
                  </a:ext>
                </a:extLst>
              </p:cNvPr>
              <p:cNvSpPr/>
              <p:nvPr/>
            </p:nvSpPr>
            <p:spPr>
              <a:xfrm>
                <a:off x="1003841" y="2296027"/>
                <a:ext cx="1349487" cy="4763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陀螺仪</a:t>
                </a:r>
              </a:p>
            </p:txBody>
          </p:sp>
          <p:sp>
            <p:nvSpPr>
              <p:cNvPr id="9" name="矩形 8">
                <a:extLst>
                  <a:ext uri="{FF2B5EF4-FFF2-40B4-BE49-F238E27FC236}">
                    <a16:creationId xmlns="" xmlns:a16="http://schemas.microsoft.com/office/drawing/2014/main" id="{C9EF3B67-1796-4B0F-882B-7D67D824074C}"/>
                  </a:ext>
                </a:extLst>
              </p:cNvPr>
              <p:cNvSpPr/>
              <p:nvPr/>
            </p:nvSpPr>
            <p:spPr>
              <a:xfrm>
                <a:off x="1003841" y="2963465"/>
                <a:ext cx="1349486" cy="4763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加速度计</a:t>
                </a:r>
              </a:p>
            </p:txBody>
          </p:sp>
          <p:sp>
            <p:nvSpPr>
              <p:cNvPr id="12" name="矩形 11">
                <a:extLst>
                  <a:ext uri="{FF2B5EF4-FFF2-40B4-BE49-F238E27FC236}">
                    <a16:creationId xmlns="" xmlns:a16="http://schemas.microsoft.com/office/drawing/2014/main" id="{0473CF82-68E5-413D-81F2-CD46F9951D10}"/>
                  </a:ext>
                </a:extLst>
              </p:cNvPr>
              <p:cNvSpPr/>
              <p:nvPr/>
            </p:nvSpPr>
            <p:spPr>
              <a:xfrm>
                <a:off x="1003841" y="3630904"/>
                <a:ext cx="1349486" cy="4763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电子罗盘</a:t>
                </a:r>
              </a:p>
            </p:txBody>
          </p:sp>
          <p:sp>
            <p:nvSpPr>
              <p:cNvPr id="13" name="矩形 12">
                <a:extLst>
                  <a:ext uri="{FF2B5EF4-FFF2-40B4-BE49-F238E27FC236}">
                    <a16:creationId xmlns="" xmlns:a16="http://schemas.microsoft.com/office/drawing/2014/main" id="{5523E45F-598A-44C7-B303-DC0D49D27619}"/>
                  </a:ext>
                </a:extLst>
              </p:cNvPr>
              <p:cNvSpPr/>
              <p:nvPr/>
            </p:nvSpPr>
            <p:spPr>
              <a:xfrm>
                <a:off x="1003841" y="4303957"/>
                <a:ext cx="1349486" cy="4763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气压高度计</a:t>
                </a:r>
              </a:p>
            </p:txBody>
          </p:sp>
          <p:sp>
            <p:nvSpPr>
              <p:cNvPr id="15" name="矩形 14">
                <a:extLst>
                  <a:ext uri="{FF2B5EF4-FFF2-40B4-BE49-F238E27FC236}">
                    <a16:creationId xmlns="" xmlns:a16="http://schemas.microsoft.com/office/drawing/2014/main" id="{BFA13586-F092-42AD-9DAB-EFAFBED14A6B}"/>
                  </a:ext>
                </a:extLst>
              </p:cNvPr>
              <p:cNvSpPr/>
              <p:nvPr/>
            </p:nvSpPr>
            <p:spPr>
              <a:xfrm>
                <a:off x="1003841" y="4977010"/>
                <a:ext cx="1349486" cy="4763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GPS</a:t>
                </a:r>
                <a:endParaRPr lang="zh-CN" altLang="en-US" sz="1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 xmlns:a16="http://schemas.microsoft.com/office/drawing/2014/main" id="{E40821DE-A665-41E1-B75E-3F121844FB37}"/>
                  </a:ext>
                </a:extLst>
              </p:cNvPr>
              <p:cNvSpPr/>
              <p:nvPr/>
            </p:nvSpPr>
            <p:spPr>
              <a:xfrm>
                <a:off x="3755897" y="2290413"/>
                <a:ext cx="757836" cy="226873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主控制模块</a:t>
                </a:r>
              </a:p>
            </p:txBody>
          </p:sp>
          <p:sp>
            <p:nvSpPr>
              <p:cNvPr id="17" name="矩形 16">
                <a:extLst>
                  <a:ext uri="{FF2B5EF4-FFF2-40B4-BE49-F238E27FC236}">
                    <a16:creationId xmlns="" xmlns:a16="http://schemas.microsoft.com/office/drawing/2014/main" id="{D6389D30-BF6F-482A-BAB5-934C8ACDEAEB}"/>
                  </a:ext>
                </a:extLst>
              </p:cNvPr>
              <p:cNvSpPr/>
              <p:nvPr/>
            </p:nvSpPr>
            <p:spPr>
              <a:xfrm>
                <a:off x="4910474" y="3985108"/>
                <a:ext cx="3601261" cy="5740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电源模块</a:t>
                </a:r>
              </a:p>
            </p:txBody>
          </p:sp>
          <p:sp>
            <p:nvSpPr>
              <p:cNvPr id="18" name="矩形 17">
                <a:extLst>
                  <a:ext uri="{FF2B5EF4-FFF2-40B4-BE49-F238E27FC236}">
                    <a16:creationId xmlns="" xmlns:a16="http://schemas.microsoft.com/office/drawing/2014/main" id="{CF7EBC8D-5D63-4AD7-9983-3D19F6AA1862}"/>
                  </a:ext>
                </a:extLst>
              </p:cNvPr>
              <p:cNvSpPr/>
              <p:nvPr/>
            </p:nvSpPr>
            <p:spPr>
              <a:xfrm>
                <a:off x="3756568" y="4977010"/>
                <a:ext cx="757166" cy="476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无线传输模块</a:t>
                </a:r>
              </a:p>
            </p:txBody>
          </p:sp>
          <p:sp>
            <p:nvSpPr>
              <p:cNvPr id="7" name="箭头: 右 6">
                <a:extLst>
                  <a:ext uri="{FF2B5EF4-FFF2-40B4-BE49-F238E27FC236}">
                    <a16:creationId xmlns="" xmlns:a16="http://schemas.microsoft.com/office/drawing/2014/main" id="{2F96A41D-5070-44E2-9E54-383EC0847C61}"/>
                  </a:ext>
                </a:extLst>
              </p:cNvPr>
              <p:cNvSpPr/>
              <p:nvPr/>
            </p:nvSpPr>
            <p:spPr>
              <a:xfrm>
                <a:off x="2433682" y="2399292"/>
                <a:ext cx="329688" cy="2583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4" name="箭头: 右 23">
                <a:extLst>
                  <a:ext uri="{FF2B5EF4-FFF2-40B4-BE49-F238E27FC236}">
                    <a16:creationId xmlns="" xmlns:a16="http://schemas.microsoft.com/office/drawing/2014/main" id="{9B3CD9BE-DFC4-4B6E-AF9D-BD8BC398150E}"/>
                  </a:ext>
                </a:extLst>
              </p:cNvPr>
              <p:cNvSpPr/>
              <p:nvPr/>
            </p:nvSpPr>
            <p:spPr>
              <a:xfrm>
                <a:off x="2433682" y="3072433"/>
                <a:ext cx="329688" cy="2583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5" name="箭头: 右 24">
                <a:extLst>
                  <a:ext uri="{FF2B5EF4-FFF2-40B4-BE49-F238E27FC236}">
                    <a16:creationId xmlns="" xmlns:a16="http://schemas.microsoft.com/office/drawing/2014/main" id="{67A26EF6-620E-46F2-B7DB-C5777364475E}"/>
                  </a:ext>
                </a:extLst>
              </p:cNvPr>
              <p:cNvSpPr/>
              <p:nvPr/>
            </p:nvSpPr>
            <p:spPr>
              <a:xfrm>
                <a:off x="2428091" y="3745574"/>
                <a:ext cx="329688" cy="2583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6" name="箭头: 右 25">
                <a:extLst>
                  <a:ext uri="{FF2B5EF4-FFF2-40B4-BE49-F238E27FC236}">
                    <a16:creationId xmlns="" xmlns:a16="http://schemas.microsoft.com/office/drawing/2014/main" id="{35FDB3E8-7473-4CBE-B7C0-ECF17F3357A1}"/>
                  </a:ext>
                </a:extLst>
              </p:cNvPr>
              <p:cNvSpPr/>
              <p:nvPr/>
            </p:nvSpPr>
            <p:spPr>
              <a:xfrm>
                <a:off x="2427366" y="4418714"/>
                <a:ext cx="329688" cy="2583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7" name="箭头: 右 26">
                <a:extLst>
                  <a:ext uri="{FF2B5EF4-FFF2-40B4-BE49-F238E27FC236}">
                    <a16:creationId xmlns="" xmlns:a16="http://schemas.microsoft.com/office/drawing/2014/main" id="{F628E631-142E-4935-BE43-7F145A7AE914}"/>
                  </a:ext>
                </a:extLst>
              </p:cNvPr>
              <p:cNvSpPr/>
              <p:nvPr/>
            </p:nvSpPr>
            <p:spPr>
              <a:xfrm>
                <a:off x="2433682" y="5085978"/>
                <a:ext cx="329688" cy="2583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8" name="箭头: 右 27">
                <a:extLst>
                  <a:ext uri="{FF2B5EF4-FFF2-40B4-BE49-F238E27FC236}">
                    <a16:creationId xmlns="" xmlns:a16="http://schemas.microsoft.com/office/drawing/2014/main" id="{86A2E988-D743-4AA8-AECA-5061CFF14731}"/>
                  </a:ext>
                </a:extLst>
              </p:cNvPr>
              <p:cNvSpPr/>
              <p:nvPr/>
            </p:nvSpPr>
            <p:spPr>
              <a:xfrm>
                <a:off x="3392681" y="3356543"/>
                <a:ext cx="329688" cy="25836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9" name="箭头: 右 28">
                <a:extLst>
                  <a:ext uri="{FF2B5EF4-FFF2-40B4-BE49-F238E27FC236}">
                    <a16:creationId xmlns="" xmlns:a16="http://schemas.microsoft.com/office/drawing/2014/main" id="{FD612849-28CF-4339-9AD7-BAC4791C0F04}"/>
                  </a:ext>
                </a:extLst>
              </p:cNvPr>
              <p:cNvSpPr/>
              <p:nvPr/>
            </p:nvSpPr>
            <p:spPr>
              <a:xfrm>
                <a:off x="3392680" y="5088652"/>
                <a:ext cx="329688" cy="25836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30" name="箭头: 上下 29">
                <a:extLst>
                  <a:ext uri="{FF2B5EF4-FFF2-40B4-BE49-F238E27FC236}">
                    <a16:creationId xmlns="" xmlns:a16="http://schemas.microsoft.com/office/drawing/2014/main" id="{9F18F43C-4BC6-4DCF-93C1-2BB52883EA62}"/>
                  </a:ext>
                </a:extLst>
              </p:cNvPr>
              <p:cNvSpPr/>
              <p:nvPr/>
            </p:nvSpPr>
            <p:spPr>
              <a:xfrm>
                <a:off x="3988130" y="4578140"/>
                <a:ext cx="293367" cy="371184"/>
              </a:xfrm>
              <a:prstGeom prst="up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37" name="箭头: 左 36">
                <a:extLst>
                  <a:ext uri="{FF2B5EF4-FFF2-40B4-BE49-F238E27FC236}">
                    <a16:creationId xmlns="" xmlns:a16="http://schemas.microsoft.com/office/drawing/2014/main" id="{948E0350-2078-4464-A3DF-D1A3F569CAAB}"/>
                  </a:ext>
                </a:extLst>
              </p:cNvPr>
              <p:cNvSpPr/>
              <p:nvPr/>
            </p:nvSpPr>
            <p:spPr>
              <a:xfrm>
                <a:off x="4684457" y="4147962"/>
                <a:ext cx="177771" cy="233724"/>
              </a:xfrm>
              <a:prstGeom prst="lef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 xmlns:a16="http://schemas.microsoft.com/office/drawing/2014/main" id="{EB05BC92-9F87-4DB7-8E54-5DF525B0DC3B}"/>
                  </a:ext>
                </a:extLst>
              </p:cNvPr>
              <p:cNvSpPr txBox="1"/>
              <p:nvPr/>
            </p:nvSpPr>
            <p:spPr>
              <a:xfrm>
                <a:off x="524890" y="2927808"/>
                <a:ext cx="374280" cy="1754327"/>
              </a:xfrm>
              <a:prstGeom prst="rect">
                <a:avLst/>
              </a:prstGeom>
              <a:noFill/>
            </p:spPr>
            <p:txBody>
              <a:bodyPr wrap="square" rtlCol="0">
                <a:spAutoFit/>
              </a:bodyPr>
              <a:lstStyle/>
              <a:p>
                <a:pPr algn="ctr"/>
                <a:r>
                  <a:rPr lang="zh-CN" altLang="en-US" b="1" dirty="0">
                    <a:solidFill>
                      <a:schemeClr val="accent4">
                        <a:lumMod val="75000"/>
                      </a:schemeClr>
                    </a:solidFill>
                    <a:latin typeface="微软雅黑" panose="020B0503020204020204" pitchFamily="34" charset="-122"/>
                    <a:ea typeface="微软雅黑" panose="020B0503020204020204" pitchFamily="34" charset="-122"/>
                  </a:rPr>
                  <a:t>飞行控制模块</a:t>
                </a:r>
              </a:p>
            </p:txBody>
          </p:sp>
          <p:grpSp>
            <p:nvGrpSpPr>
              <p:cNvPr id="65" name="组合 64">
                <a:extLst>
                  <a:ext uri="{FF2B5EF4-FFF2-40B4-BE49-F238E27FC236}">
                    <a16:creationId xmlns="" xmlns:a16="http://schemas.microsoft.com/office/drawing/2014/main" id="{D2600F51-C529-4B5C-9E44-917072944DC3}"/>
                  </a:ext>
                </a:extLst>
              </p:cNvPr>
              <p:cNvGrpSpPr/>
              <p:nvPr/>
            </p:nvGrpSpPr>
            <p:grpSpPr>
              <a:xfrm>
                <a:off x="4547258" y="2116529"/>
                <a:ext cx="4134751" cy="1679025"/>
                <a:chOff x="4547258" y="2043377"/>
                <a:chExt cx="4134751" cy="1679025"/>
              </a:xfrm>
            </p:grpSpPr>
            <p:sp>
              <p:nvSpPr>
                <p:cNvPr id="50" name="矩形 49">
                  <a:extLst>
                    <a:ext uri="{FF2B5EF4-FFF2-40B4-BE49-F238E27FC236}">
                      <a16:creationId xmlns="" xmlns:a16="http://schemas.microsoft.com/office/drawing/2014/main" id="{DC3D5FB0-CCFE-4311-ACA5-CC1D869243E6}"/>
                    </a:ext>
                  </a:extLst>
                </p:cNvPr>
                <p:cNvSpPr/>
                <p:nvPr/>
              </p:nvSpPr>
              <p:spPr>
                <a:xfrm>
                  <a:off x="4731946" y="2043377"/>
                  <a:ext cx="3950063" cy="1658127"/>
                </a:xfrm>
                <a:prstGeom prst="rect">
                  <a:avLst/>
                </a:pr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F715FF92-0B7D-453F-80DB-D4B7011DF512}"/>
                    </a:ext>
                  </a:extLst>
                </p:cNvPr>
                <p:cNvSpPr/>
                <p:nvPr/>
              </p:nvSpPr>
              <p:spPr>
                <a:xfrm>
                  <a:off x="4910475" y="2138269"/>
                  <a:ext cx="1424252" cy="37843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电子调速器</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 xmlns:a16="http://schemas.microsoft.com/office/drawing/2014/main" id="{5E136197-FCDB-45DD-9EF3-FFEB9E3305F5}"/>
                    </a:ext>
                  </a:extLst>
                </p:cNvPr>
                <p:cNvSpPr/>
                <p:nvPr/>
              </p:nvSpPr>
              <p:spPr>
                <a:xfrm>
                  <a:off x="6813676" y="2138268"/>
                  <a:ext cx="1698061" cy="37843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无刷直流电机</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 xmlns:a16="http://schemas.microsoft.com/office/drawing/2014/main" id="{9B9B9B5C-4FD0-46CD-BF06-39329A9A183E}"/>
                    </a:ext>
                  </a:extLst>
                </p:cNvPr>
                <p:cNvSpPr/>
                <p:nvPr/>
              </p:nvSpPr>
              <p:spPr>
                <a:xfrm>
                  <a:off x="4910474" y="2635664"/>
                  <a:ext cx="1424252" cy="37843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电子调速器</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 xmlns:a16="http://schemas.microsoft.com/office/drawing/2014/main" id="{584CA2F9-E5DD-492D-B270-BE1EB8F30535}"/>
                    </a:ext>
                  </a:extLst>
                </p:cNvPr>
                <p:cNvSpPr/>
                <p:nvPr/>
              </p:nvSpPr>
              <p:spPr>
                <a:xfrm>
                  <a:off x="6813677" y="2635664"/>
                  <a:ext cx="1698060" cy="37843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无刷直流电机</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 xmlns:a16="http://schemas.microsoft.com/office/drawing/2014/main" id="{0E161EEB-6361-430D-AFA5-C106EB79A5AF}"/>
                    </a:ext>
                  </a:extLst>
                </p:cNvPr>
                <p:cNvSpPr/>
                <p:nvPr/>
              </p:nvSpPr>
              <p:spPr>
                <a:xfrm>
                  <a:off x="4910473" y="3133061"/>
                  <a:ext cx="1424252" cy="378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 xmlns:a16="http://schemas.microsoft.com/office/drawing/2014/main" id="{7DA799CC-D9B6-460F-AEA6-551F711436B9}"/>
                    </a:ext>
                  </a:extLst>
                </p:cNvPr>
                <p:cNvSpPr/>
                <p:nvPr/>
              </p:nvSpPr>
              <p:spPr>
                <a:xfrm>
                  <a:off x="6813676" y="3136309"/>
                  <a:ext cx="1698060" cy="378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3" name="箭头: 右 32">
                  <a:extLst>
                    <a:ext uri="{FF2B5EF4-FFF2-40B4-BE49-F238E27FC236}">
                      <a16:creationId xmlns="" xmlns:a16="http://schemas.microsoft.com/office/drawing/2014/main" id="{B44367EC-66E3-4149-811C-56DC0F60EC8E}"/>
                    </a:ext>
                  </a:extLst>
                </p:cNvPr>
                <p:cNvSpPr/>
                <p:nvPr/>
              </p:nvSpPr>
              <p:spPr>
                <a:xfrm>
                  <a:off x="4547258" y="2198303"/>
                  <a:ext cx="329688" cy="258367"/>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36" name="箭头: 右 35">
                  <a:extLst>
                    <a:ext uri="{FF2B5EF4-FFF2-40B4-BE49-F238E27FC236}">
                      <a16:creationId xmlns="" xmlns:a16="http://schemas.microsoft.com/office/drawing/2014/main" id="{BA7A4519-34A4-43B4-84FE-EDF26F568957}"/>
                    </a:ext>
                  </a:extLst>
                </p:cNvPr>
                <p:cNvSpPr/>
                <p:nvPr/>
              </p:nvSpPr>
              <p:spPr>
                <a:xfrm>
                  <a:off x="4547258" y="2711486"/>
                  <a:ext cx="329688" cy="258367"/>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1" name="箭头: 右 40">
                  <a:extLst>
                    <a:ext uri="{FF2B5EF4-FFF2-40B4-BE49-F238E27FC236}">
                      <a16:creationId xmlns="" xmlns:a16="http://schemas.microsoft.com/office/drawing/2014/main" id="{187851B9-9861-420C-900E-29E35DE296BD}"/>
                    </a:ext>
                  </a:extLst>
                </p:cNvPr>
                <p:cNvSpPr/>
                <p:nvPr/>
              </p:nvSpPr>
              <p:spPr>
                <a:xfrm>
                  <a:off x="6411176" y="2198302"/>
                  <a:ext cx="329688" cy="258367"/>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2" name="箭头: 右 41">
                  <a:extLst>
                    <a:ext uri="{FF2B5EF4-FFF2-40B4-BE49-F238E27FC236}">
                      <a16:creationId xmlns="" xmlns:a16="http://schemas.microsoft.com/office/drawing/2014/main" id="{D72EDAFC-383B-4B09-89F8-829EC9362EB6}"/>
                    </a:ext>
                  </a:extLst>
                </p:cNvPr>
                <p:cNvSpPr/>
                <p:nvPr/>
              </p:nvSpPr>
              <p:spPr>
                <a:xfrm>
                  <a:off x="6411176" y="2711486"/>
                  <a:ext cx="329688" cy="258367"/>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 xmlns:a16="http://schemas.microsoft.com/office/drawing/2014/main" id="{EE559796-DB18-46B2-A221-5AA14CB4D3FE}"/>
                    </a:ext>
                  </a:extLst>
                </p:cNvPr>
                <p:cNvSpPr txBox="1"/>
                <p:nvPr/>
              </p:nvSpPr>
              <p:spPr>
                <a:xfrm>
                  <a:off x="5491360" y="3370310"/>
                  <a:ext cx="2043783" cy="352092"/>
                </a:xfrm>
                <a:prstGeom prst="rect">
                  <a:avLst/>
                </a:prstGeom>
                <a:noFill/>
                <a:ln>
                  <a:noFill/>
                </a:ln>
              </p:spPr>
              <p:txBody>
                <a:bodyPr wrap="square" rtlCol="0">
                  <a:spAutoFit/>
                </a:bodyPr>
                <a:lstStyle/>
                <a:p>
                  <a:pPr algn="ctr"/>
                  <a:r>
                    <a:rPr lang="zh-CN" altLang="en-US" b="1" dirty="0">
                      <a:solidFill>
                        <a:srgbClr val="7030A0"/>
                      </a:solidFill>
                      <a:latin typeface="微软雅黑" panose="020B0503020204020204" pitchFamily="34" charset="-122"/>
                      <a:ea typeface="微软雅黑" panose="020B0503020204020204" pitchFamily="34" charset="-122"/>
                    </a:rPr>
                    <a:t>电机控制模块</a:t>
                  </a:r>
                </a:p>
              </p:txBody>
            </p:sp>
          </p:grpSp>
          <p:sp>
            <p:nvSpPr>
              <p:cNvPr id="52" name="矩形 51">
                <a:extLst>
                  <a:ext uri="{FF2B5EF4-FFF2-40B4-BE49-F238E27FC236}">
                    <a16:creationId xmlns="" xmlns:a16="http://schemas.microsoft.com/office/drawing/2014/main" id="{2F1896A8-81B0-4237-A82F-2CFF09D2E8B2}"/>
                  </a:ext>
                </a:extLst>
              </p:cNvPr>
              <p:cNvSpPr/>
              <p:nvPr/>
            </p:nvSpPr>
            <p:spPr>
              <a:xfrm>
                <a:off x="4910473" y="4977010"/>
                <a:ext cx="3601261" cy="4763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遥控器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地面站</a:t>
                </a:r>
              </a:p>
            </p:txBody>
          </p:sp>
          <p:sp>
            <p:nvSpPr>
              <p:cNvPr id="66" name="箭头: 左 65">
                <a:extLst>
                  <a:ext uri="{FF2B5EF4-FFF2-40B4-BE49-F238E27FC236}">
                    <a16:creationId xmlns="" xmlns:a16="http://schemas.microsoft.com/office/drawing/2014/main" id="{9E3C4695-A68F-49D1-A00F-12C4D1B2B0E1}"/>
                  </a:ext>
                </a:extLst>
              </p:cNvPr>
              <p:cNvSpPr/>
              <p:nvPr/>
            </p:nvSpPr>
            <p:spPr>
              <a:xfrm>
                <a:off x="4532541" y="5097642"/>
                <a:ext cx="329688" cy="233724"/>
              </a:xfrm>
              <a:prstGeom prst="lef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sp>
          <p:nvSpPr>
            <p:cNvPr id="68" name="文本框 886">
              <a:extLst>
                <a:ext uri="{FF2B5EF4-FFF2-40B4-BE49-F238E27FC236}">
                  <a16:creationId xmlns="" xmlns:a16="http://schemas.microsoft.com/office/drawing/2014/main" id="{5EEEE873-233C-4258-9347-7FDBB38E0CF4}"/>
                </a:ext>
              </a:extLst>
            </p:cNvPr>
            <p:cNvSpPr txBox="1"/>
            <p:nvPr/>
          </p:nvSpPr>
          <p:spPr>
            <a:xfrm>
              <a:off x="2786632" y="5798642"/>
              <a:ext cx="3570732"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5. </a:t>
              </a:r>
              <a:r>
                <a:rPr lang="zh-CN" altLang="en-US" sz="1200" dirty="0">
                  <a:latin typeface="微软雅黑" panose="020B0503020204020204" pitchFamily="34" charset="-122"/>
                  <a:ea typeface="微软雅黑" panose="020B0503020204020204" pitchFamily="34" charset="-122"/>
                </a:rPr>
                <a:t>多旋翼飞行器系统架构</a:t>
              </a:r>
              <a:endParaRPr lang="zh-CN" altLang="en-US" sz="1200" baseline="30000" dirty="0">
                <a:latin typeface="微软雅黑" pitchFamily="34" charset="-122"/>
                <a:ea typeface="微软雅黑" pitchFamily="34" charset="-122"/>
              </a:endParaRPr>
            </a:p>
          </p:txBody>
        </p:sp>
      </p:grpSp>
      <p:sp>
        <p:nvSpPr>
          <p:cNvPr id="71" name="箭头: 左 70">
            <a:extLst>
              <a:ext uri="{FF2B5EF4-FFF2-40B4-BE49-F238E27FC236}">
                <a16:creationId xmlns="" xmlns:a16="http://schemas.microsoft.com/office/drawing/2014/main" id="{B1AAC754-2ED9-464B-B10B-8A89183BF16D}"/>
              </a:ext>
            </a:extLst>
          </p:cNvPr>
          <p:cNvSpPr/>
          <p:nvPr/>
        </p:nvSpPr>
        <p:spPr>
          <a:xfrm rot="5400000">
            <a:off x="6541123" y="3767523"/>
            <a:ext cx="165758" cy="233724"/>
          </a:xfrm>
          <a:prstGeom prst="lef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灯片编号占位符 13"/>
          <p:cNvSpPr>
            <a:spLocks noGrp="1"/>
          </p:cNvSpPr>
          <p:nvPr>
            <p:ph type="sldNum" sz="quarter" idx="12"/>
          </p:nvPr>
        </p:nvSpPr>
        <p:spPr/>
        <p:txBody>
          <a:bodyPr/>
          <a:lstStyle/>
          <a:p>
            <a:r>
              <a:rPr lang="en-US" altLang="zh-CN" smtClean="0"/>
              <a:t>-</a:t>
            </a:r>
            <a:fld id="{3017F142-78A3-49C6-8140-979312A21E8F}" type="slidenum">
              <a:rPr lang="zh-CN" altLang="en-US" smtClean="0"/>
              <a:t>8</a:t>
            </a:fld>
            <a:r>
              <a:rPr lang="en-US" altLang="zh-CN" smtClean="0"/>
              <a:t>-</a:t>
            </a:r>
            <a:endParaRPr lang="zh-CN" altLang="en-US" dirty="0"/>
          </a:p>
        </p:txBody>
      </p:sp>
    </p:spTree>
    <p:extLst>
      <p:ext uri="{BB962C8B-B14F-4D97-AF65-F5344CB8AC3E}">
        <p14:creationId xmlns:p14="http://schemas.microsoft.com/office/powerpoint/2010/main" val="14707949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7869</TotalTime>
  <Words>3670</Words>
  <Application>Microsoft Office PowerPoint</Application>
  <PresentationFormat>全屏显示(4:3)</PresentationFormat>
  <Paragraphs>458</Paragraphs>
  <Slides>38</Slides>
  <Notes>34</Notes>
  <HiddenSlides>0</HiddenSlides>
  <MMClips>3</MMClips>
  <ScaleCrop>false</ScaleCrop>
  <HeadingPairs>
    <vt:vector size="4" baseType="variant">
      <vt:variant>
        <vt:lpstr>主题</vt:lpstr>
      </vt:variant>
      <vt:variant>
        <vt:i4>1</vt:i4>
      </vt:variant>
      <vt:variant>
        <vt:lpstr>幻灯片标题</vt:lpstr>
      </vt:variant>
      <vt:variant>
        <vt:i4>38</vt:i4>
      </vt:variant>
    </vt:vector>
  </HeadingPairs>
  <TitlesOfParts>
    <vt:vector size="39" baseType="lpstr">
      <vt:lpstr>Office Theme</vt:lpstr>
      <vt:lpstr>PowerPoint 演示文稿</vt:lpstr>
      <vt:lpstr>PowerPoint 演示文稿</vt:lpstr>
      <vt:lpstr>1 智能无人机</vt:lpstr>
      <vt:lpstr>1 智能无人机</vt:lpstr>
      <vt:lpstr>1 智能无人机</vt:lpstr>
      <vt:lpstr>1 智能无人机</vt:lpstr>
      <vt:lpstr>1 智能无人机</vt:lpstr>
      <vt:lpstr>2 智能无人机关键技术</vt:lpstr>
      <vt:lpstr>2 智能无人机关键技术</vt:lpstr>
      <vt:lpstr>2 智能无人机关键技术</vt:lpstr>
      <vt:lpstr>2 智能无人机关键技术</vt:lpstr>
      <vt:lpstr>2 智能无人机关键技术</vt:lpstr>
      <vt:lpstr>2 智能无人机关键技术</vt:lpstr>
      <vt:lpstr>2 智能无人机关键技术</vt:lpstr>
      <vt:lpstr>3 智能无人机的研究现状</vt:lpstr>
      <vt:lpstr>3 智能无人机的研究现状</vt:lpstr>
      <vt:lpstr>3 智能无人机的研究现状</vt:lpstr>
      <vt:lpstr>4 智能无人机应用</vt:lpstr>
      <vt:lpstr>4 智能无人机应用</vt:lpstr>
      <vt:lpstr>4 智能无人机应用</vt:lpstr>
      <vt:lpstr>4 智能无人机应用</vt:lpstr>
      <vt:lpstr>4 智能无人机应用</vt:lpstr>
      <vt:lpstr>4 智能无人机应用</vt:lpstr>
      <vt:lpstr>4 智能无人机应用</vt:lpstr>
      <vt:lpstr>4 智能无人机应用</vt:lpstr>
      <vt:lpstr>5 边缘计算体系下智能无人机技术方案</vt:lpstr>
      <vt:lpstr>5 边缘计算体系下智能无人机技术方案</vt:lpstr>
      <vt:lpstr>6 研究计划</vt:lpstr>
      <vt:lpstr>6 研究计划</vt:lpstr>
      <vt:lpstr>6 研究计划</vt:lpstr>
      <vt:lpstr>6 研究计划</vt:lpstr>
      <vt:lpstr>6 研究计划</vt:lpstr>
      <vt:lpstr>6 研究计划</vt:lpstr>
      <vt:lpstr>6 研究计划</vt:lpstr>
      <vt:lpstr>6 研究计划</vt:lpstr>
      <vt:lpstr>6 研究计划</vt:lpstr>
      <vt:lpstr>6 研究计划</vt:lpstr>
      <vt:lpstr>7 参考文献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Dolan</dc:creator>
  <cp:lastModifiedBy>user</cp:lastModifiedBy>
  <cp:revision>485</cp:revision>
  <dcterms:created xsi:type="dcterms:W3CDTF">2017-10-19T19:38:01Z</dcterms:created>
  <dcterms:modified xsi:type="dcterms:W3CDTF">2018-07-24T09:30:07Z</dcterms:modified>
</cp:coreProperties>
</file>